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27"/>
  </p:notesMasterIdLst>
  <p:sldIdLst>
    <p:sldId id="256" r:id="rId2"/>
    <p:sldId id="257" r:id="rId3"/>
    <p:sldId id="258" r:id="rId4"/>
    <p:sldId id="259" r:id="rId5"/>
    <p:sldId id="260" r:id="rId6"/>
    <p:sldId id="262" r:id="rId7"/>
    <p:sldId id="261" r:id="rId8"/>
    <p:sldId id="264" r:id="rId9"/>
    <p:sldId id="265" r:id="rId10"/>
    <p:sldId id="267" r:id="rId11"/>
    <p:sldId id="285" r:id="rId12"/>
    <p:sldId id="271" r:id="rId13"/>
    <p:sldId id="277" r:id="rId14"/>
    <p:sldId id="278" r:id="rId15"/>
    <p:sldId id="279" r:id="rId16"/>
    <p:sldId id="281" r:id="rId17"/>
    <p:sldId id="282" r:id="rId18"/>
    <p:sldId id="283" r:id="rId19"/>
    <p:sldId id="276" r:id="rId20"/>
    <p:sldId id="272" r:id="rId21"/>
    <p:sldId id="273" r:id="rId22"/>
    <p:sldId id="284" r:id="rId23"/>
    <p:sldId id="280" r:id="rId24"/>
    <p:sldId id="274" r:id="rId25"/>
    <p:sldId id="275" r:id="rId26"/>
  </p:sldIdLst>
  <p:sldSz cx="9144000" cy="5143500" type="screen16x9"/>
  <p:notesSz cx="6858000" cy="9144000"/>
  <p:embeddedFontLst>
    <p:embeddedFont>
      <p:font typeface="Lato" panose="020F0502020204030203"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759863-1A61-9F64-04C3-628D5D0CB091}" v="4" dt="2024-07-27T01:41:22.9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39fb64a427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 name="Google Shape;82;g239fb64a427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9fb64a427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vi" sz="1100">
                <a:latin typeface="Arial"/>
                <a:ea typeface="Arial"/>
                <a:cs typeface="Arial"/>
                <a:sym typeface="Arial"/>
              </a:rPr>
              <a:t>GRAPH2VEC is also inspired by the classic WORD2VEC paper, but instead of generating node embeddings, it is designed to generate graph-level embeddings, by treating each graph as a bag of rooted subgraphs, and adopting DOC2VEC instead of WORD2VEC. The difference between GRAPH2VEC and UGRAPHEMB is that, GRAPH2VEC is transductive (meaning it has to see all the graphs in both the training set and the testing set, and generates a graph-level embedding for each.) while UGRAPHEMB is inductive</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79" name="Google Shape;179;g239fb64a427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9fb64a427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vi" sz="1100">
                <a:latin typeface="Arial"/>
                <a:ea typeface="Arial"/>
                <a:cs typeface="Arial"/>
                <a:sym typeface="Arial"/>
              </a:rPr>
              <a:t>GRAPH2VEC is also inspired by the classic WORD2VEC paper, but instead of generating node embeddings, it is designed to generate graph-level embeddings, by treating each graph as a bag of rooted subgraphs, and adopting DOC2VEC instead of WORD2VEC. The difference between GRAPH2VEC and UGRAPHEMB is that, GRAPH2VEC is transductive (meaning it has to see all the graphs in both the training set and the testing set, and generates a graph-level embedding for each.) while UGRAPHEMB is inductive</a:t>
            </a:r>
            <a:endParaRPr sz="1100">
              <a:latin typeface="Arial"/>
              <a:ea typeface="Arial"/>
              <a:cs typeface="Arial"/>
              <a:sym typeface="Arial"/>
            </a:endParaRPr>
          </a:p>
          <a:p>
            <a:pPr marL="0" lvl="0" indent="0" algn="l" rtl="0">
              <a:lnSpc>
                <a:spcPct val="100000"/>
              </a:lnSpc>
              <a:spcBef>
                <a:spcPts val="0"/>
              </a:spcBef>
              <a:spcAft>
                <a:spcPts val="0"/>
              </a:spcAft>
              <a:buSzPts val="1400"/>
              <a:buNone/>
            </a:pPr>
            <a:endParaRPr/>
          </a:p>
        </p:txBody>
      </p:sp>
      <p:sp>
        <p:nvSpPr>
          <p:cNvPr id="179" name="Google Shape;179;g239fb64a427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7857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39fb64a427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39fb64a427_0_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239fb64a427_0_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vi"/>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9fb64a427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9" name="Google Shape;179;g239fb64a427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886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9fb64a427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Statistical-based approaches are built on Term Frequency (TF), Inverse Document Frequency (IDF), Word Co-occurrence, …</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BERT is used because of:</a:t>
            </a:r>
          </a:p>
          <a:p>
            <a:pPr marL="158750" indent="0">
              <a:buNone/>
            </a:pPr>
            <a:r>
              <a:rPr lang="en-US">
                <a:solidFill>
                  <a:srgbClr val="0E0E0E"/>
                </a:solidFill>
                <a:effectLst/>
                <a:latin typeface="Arial" panose="020B0604020202020204" pitchFamily="34" charset="0"/>
                <a:cs typeface="Arial" panose="020B0604020202020204" pitchFamily="34" charset="0"/>
              </a:rPr>
              <a:t>. </a:t>
            </a:r>
            <a:r>
              <a:rPr lang="en-US" b="1">
                <a:solidFill>
                  <a:srgbClr val="0E0E0E"/>
                </a:solidFill>
                <a:effectLst/>
                <a:latin typeface="Arial" panose="020B0604020202020204" pitchFamily="34" charset="0"/>
                <a:cs typeface="Arial" panose="020B0604020202020204" pitchFamily="34" charset="0"/>
              </a:rPr>
              <a:t>Bidirectional Context Understanding</a:t>
            </a:r>
            <a:r>
              <a:rPr lang="en-US">
                <a:solidFill>
                  <a:srgbClr val="0E0E0E"/>
                </a:solidFill>
                <a:effectLst/>
                <a:latin typeface="Arial" panose="020B0604020202020204" pitchFamily="34" charset="0"/>
                <a:cs typeface="Arial" panose="020B0604020202020204" pitchFamily="34" charset="0"/>
              </a:rPr>
              <a:t>: BERT’s architecture allows it to consider the context from both the left and the right sides of a word in a sentence. This bidirectional approach is more powerful than traditional left-to-right or right-to-left models, as it provides a deeper understanding of the context in which words are used.</a:t>
            </a:r>
          </a:p>
          <a:p>
            <a:pPr marL="158750" indent="0">
              <a:buNone/>
            </a:pPr>
            <a:r>
              <a:rPr lang="en-US">
                <a:solidFill>
                  <a:srgbClr val="0E0E0E"/>
                </a:solidFill>
                <a:effectLst/>
                <a:latin typeface="Arial" panose="020B0604020202020204" pitchFamily="34" charset="0"/>
                <a:cs typeface="Arial" panose="020B0604020202020204" pitchFamily="34" charset="0"/>
              </a:rPr>
              <a:t>2. </a:t>
            </a:r>
            <a:r>
              <a:rPr lang="en-US" b="1">
                <a:solidFill>
                  <a:srgbClr val="0E0E0E"/>
                </a:solidFill>
                <a:effectLst/>
                <a:latin typeface="Arial" panose="020B0604020202020204" pitchFamily="34" charset="0"/>
                <a:cs typeface="Arial" panose="020B0604020202020204" pitchFamily="34" charset="0"/>
              </a:rPr>
              <a:t>Pre-training and Fine-tuning Paradigm</a:t>
            </a:r>
            <a:r>
              <a:rPr lang="en-US">
                <a:solidFill>
                  <a:srgbClr val="0E0E0E"/>
                </a:solidFill>
                <a:effectLst/>
                <a:latin typeface="Arial" panose="020B0604020202020204" pitchFamily="34" charset="0"/>
                <a:cs typeface="Arial" panose="020B0604020202020204" pitchFamily="34" charset="0"/>
              </a:rPr>
              <a:t>: BERT introduced a novel approach by pre-training on a large corpus of text and then fine-tuning on specific tasks. This paradigm allows BERT to achieve state-of-the-art performance on a variety of NLP tasks with minimal task-specific architecture modifications.</a:t>
            </a:r>
          </a:p>
          <a:p>
            <a:pPr marL="158750" indent="0">
              <a:buNone/>
            </a:pPr>
            <a:r>
              <a:rPr lang="en-US">
                <a:solidFill>
                  <a:srgbClr val="0E0E0E"/>
                </a:solidFill>
                <a:effectLst/>
                <a:latin typeface="Arial" panose="020B0604020202020204" pitchFamily="34" charset="0"/>
                <a:cs typeface="Arial" panose="020B0604020202020204" pitchFamily="34" charset="0"/>
              </a:rPr>
              <a:t>3. </a:t>
            </a:r>
            <a:r>
              <a:rPr lang="en-US" b="1">
                <a:solidFill>
                  <a:srgbClr val="0E0E0E"/>
                </a:solidFill>
                <a:effectLst/>
                <a:latin typeface="Arial" panose="020B0604020202020204" pitchFamily="34" charset="0"/>
                <a:cs typeface="Arial" panose="020B0604020202020204" pitchFamily="34" charset="0"/>
              </a:rPr>
              <a:t>Masked Language Modeling (MLM)</a:t>
            </a:r>
            <a:r>
              <a:rPr lang="en-US">
                <a:solidFill>
                  <a:srgbClr val="0E0E0E"/>
                </a:solidFill>
                <a:effectLst/>
                <a:latin typeface="Arial" panose="020B0604020202020204" pitchFamily="34" charset="0"/>
                <a:cs typeface="Arial" panose="020B0604020202020204" pitchFamily="34" charset="0"/>
              </a:rPr>
              <a:t>: BERT uses MLM for pre-training, where some words in the input are randomly masked and the model is trained to predict these masked words. This task helps BERT learn the deep context of words in a sentence, enhancing its language understanding capabilities.</a:t>
            </a:r>
          </a:p>
          <a:p>
            <a:pPr marL="158750" indent="0">
              <a:buNone/>
            </a:pPr>
            <a:r>
              <a:rPr lang="en-US">
                <a:solidFill>
                  <a:srgbClr val="0E0E0E"/>
                </a:solidFill>
                <a:effectLst/>
                <a:latin typeface="Arial" panose="020B0604020202020204" pitchFamily="34" charset="0"/>
                <a:cs typeface="Arial" panose="020B0604020202020204" pitchFamily="34" charset="0"/>
              </a:rPr>
              <a:t>4. </a:t>
            </a:r>
            <a:r>
              <a:rPr lang="en-US" b="1">
                <a:solidFill>
                  <a:srgbClr val="0E0E0E"/>
                </a:solidFill>
                <a:effectLst/>
                <a:latin typeface="Arial" panose="020B0604020202020204" pitchFamily="34" charset="0"/>
                <a:cs typeface="Arial" panose="020B0604020202020204" pitchFamily="34" charset="0"/>
              </a:rPr>
              <a:t>Next Sentence Prediction (NSP)</a:t>
            </a:r>
            <a:r>
              <a:rPr lang="en-US">
                <a:solidFill>
                  <a:srgbClr val="0E0E0E"/>
                </a:solidFill>
                <a:effectLst/>
                <a:latin typeface="Arial" panose="020B0604020202020204" pitchFamily="34" charset="0"/>
                <a:cs typeface="Arial" panose="020B0604020202020204" pitchFamily="34" charset="0"/>
              </a:rPr>
              <a:t>: Along with MLM, BERT uses NSP during pre-training to understand the relationship between two sentences. This feature is crucial for tasks that require an understanding of sentence relationships, such as question answering and natural language inference.</a:t>
            </a:r>
          </a:p>
          <a:p>
            <a:pPr marL="158750" indent="0">
              <a:buNone/>
            </a:pPr>
            <a:r>
              <a:rPr lang="en-US">
                <a:solidFill>
                  <a:srgbClr val="0E0E0E"/>
                </a:solidFill>
                <a:effectLst/>
                <a:latin typeface="Arial" panose="020B0604020202020204" pitchFamily="34" charset="0"/>
                <a:cs typeface="Arial" panose="020B0604020202020204" pitchFamily="34" charset="0"/>
              </a:rPr>
              <a:t>5. </a:t>
            </a:r>
            <a:r>
              <a:rPr lang="en-US" b="1">
                <a:solidFill>
                  <a:srgbClr val="0E0E0E"/>
                </a:solidFill>
                <a:effectLst/>
                <a:latin typeface="Arial" panose="020B0604020202020204" pitchFamily="34" charset="0"/>
                <a:cs typeface="Arial" panose="020B0604020202020204" pitchFamily="34" charset="0"/>
              </a:rPr>
              <a:t>Transfer Learning</a:t>
            </a:r>
            <a:r>
              <a:rPr lang="en-US">
                <a:solidFill>
                  <a:srgbClr val="0E0E0E"/>
                </a:solidFill>
                <a:effectLst/>
                <a:latin typeface="Arial" panose="020B0604020202020204" pitchFamily="34" charset="0"/>
                <a:cs typeface="Arial" panose="020B0604020202020204" pitchFamily="34" charset="0"/>
              </a:rPr>
              <a:t>: BERT’s design allows for effective transfer learning. Once pre-trained, BERT can be fine-tuned on a smaller, task-specific dataset, making it highly adaptable to various NLP applications with relatively low computational cost.</a:t>
            </a:r>
          </a:p>
          <a:p>
            <a:pPr marL="0" lvl="0" indent="0" algn="l" rtl="0">
              <a:lnSpc>
                <a:spcPct val="100000"/>
              </a:lnSpc>
              <a:spcBef>
                <a:spcPts val="0"/>
              </a:spcBef>
              <a:spcAft>
                <a:spcPts val="0"/>
              </a:spcAft>
              <a:buSzPts val="1400"/>
              <a:buNone/>
            </a:pPr>
            <a:endParaRPr lang="en-US"/>
          </a:p>
        </p:txBody>
      </p:sp>
      <p:sp>
        <p:nvSpPr>
          <p:cNvPr id="179" name="Google Shape;179;g239fb64a427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9096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9fb64a427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Tx/>
              <a:buChar char="-"/>
            </a:pPr>
            <a:r>
              <a:rPr lang="en-US"/>
              <a:t>Provides a consistent representation of words, aiding in accurate keyword frequency counts.</a:t>
            </a:r>
          </a:p>
          <a:p>
            <a:pPr marL="171450" lvl="0" indent="-171450" algn="l" rtl="0">
              <a:lnSpc>
                <a:spcPct val="100000"/>
              </a:lnSpc>
              <a:spcBef>
                <a:spcPts val="0"/>
              </a:spcBef>
              <a:spcAft>
                <a:spcPts val="0"/>
              </a:spcAft>
              <a:buSzPts val="1400"/>
              <a:buFontTx/>
              <a:buChar char="-"/>
            </a:pPr>
            <a:r>
              <a:rPr lang="en-US"/>
              <a:t>Steps in the Lemmatization Process </a:t>
            </a:r>
          </a:p>
          <a:p>
            <a:pPr marL="171450" lvl="0" indent="-171450" algn="l" rtl="0">
              <a:lnSpc>
                <a:spcPct val="100000"/>
              </a:lnSpc>
              <a:spcBef>
                <a:spcPts val="0"/>
              </a:spcBef>
              <a:spcAft>
                <a:spcPts val="0"/>
              </a:spcAft>
              <a:buSzPts val="1400"/>
              <a:buFontTx/>
              <a:buChar char="-"/>
            </a:pPr>
            <a:r>
              <a:rPr lang="en-US"/>
              <a:t>Tokenization: Splitting the text into individual words or tokens.</a:t>
            </a:r>
          </a:p>
          <a:p>
            <a:pPr marL="171450" lvl="0" indent="-171450" algn="l" rtl="0">
              <a:lnSpc>
                <a:spcPct val="100000"/>
              </a:lnSpc>
              <a:spcBef>
                <a:spcPts val="0"/>
              </a:spcBef>
              <a:spcAft>
                <a:spcPts val="0"/>
              </a:spcAft>
              <a:buSzPts val="1400"/>
              <a:buFontTx/>
              <a:buChar char="-"/>
            </a:pPr>
            <a:r>
              <a:rPr lang="en-US"/>
              <a:t>Part-of-Speech Tagging: Assigning parts of speech to each token (e.g., noun, verb). </a:t>
            </a:r>
          </a:p>
          <a:p>
            <a:pPr marL="171450" lvl="0" indent="-171450" algn="l" rtl="0">
              <a:lnSpc>
                <a:spcPct val="100000"/>
              </a:lnSpc>
              <a:spcBef>
                <a:spcPts val="0"/>
              </a:spcBef>
              <a:spcAft>
                <a:spcPts val="0"/>
              </a:spcAft>
              <a:buSzPts val="1400"/>
              <a:buFontTx/>
              <a:buChar char="-"/>
            </a:pPr>
            <a:r>
              <a:rPr lang="en-US"/>
              <a:t>Lookup Lemmas: Using a dictionary to find the base form of each word based on its part of speech.</a:t>
            </a:r>
          </a:p>
        </p:txBody>
      </p:sp>
      <p:sp>
        <p:nvSpPr>
          <p:cNvPr id="179" name="Google Shape;179;g239fb64a427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8251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9fb64a427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a:solidFill>
                  <a:srgbClr val="0E0E0E"/>
                </a:solidFill>
                <a:effectLst/>
                <a:latin typeface="Calibri" panose="020F0502020204030204" pitchFamily="34" charset="0"/>
                <a:cs typeface="Calibri" panose="020F0502020204030204" pitchFamily="34" charset="0"/>
              </a:rPr>
              <a:t>lemmatize(text): Pass the lemmatized text to the method.</a:t>
            </a:r>
          </a:p>
          <a:p>
            <a:r>
              <a:rPr lang="en-US" err="1">
                <a:solidFill>
                  <a:srgbClr val="0E0E0E"/>
                </a:solidFill>
                <a:effectLst/>
                <a:latin typeface="Calibri" panose="020F0502020204030204" pitchFamily="34" charset="0"/>
                <a:cs typeface="Calibri" panose="020F0502020204030204" pitchFamily="34" charset="0"/>
              </a:rPr>
              <a:t>keyphrase_ngram_range</a:t>
            </a:r>
            <a:r>
              <a:rPr lang="en-US">
                <a:solidFill>
                  <a:srgbClr val="0E0E0E"/>
                </a:solidFill>
                <a:effectLst/>
                <a:latin typeface="Calibri" panose="020F0502020204030204" pitchFamily="34" charset="0"/>
                <a:cs typeface="Calibri" panose="020F0502020204030204" pitchFamily="34" charset="0"/>
              </a:rPr>
              <a:t>=(2, 4): Specify the range for the n-grams to consider, here from 2 to 4 words.</a:t>
            </a:r>
          </a:p>
          <a:p>
            <a:r>
              <a:rPr lang="en-US">
                <a:solidFill>
                  <a:srgbClr val="0E0E0E"/>
                </a:solidFill>
                <a:effectLst/>
                <a:latin typeface="Calibri" panose="020F0502020204030204" pitchFamily="34" charset="0"/>
                <a:cs typeface="Calibri" panose="020F0502020204030204" pitchFamily="34" charset="0"/>
              </a:rPr>
              <a:t>vectorizer=</a:t>
            </a:r>
            <a:r>
              <a:rPr lang="en-US" err="1">
                <a:solidFill>
                  <a:srgbClr val="0E0E0E"/>
                </a:solidFill>
                <a:effectLst/>
                <a:latin typeface="Calibri" panose="020F0502020204030204" pitchFamily="34" charset="0"/>
                <a:cs typeface="Calibri" panose="020F0502020204030204" pitchFamily="34" charset="0"/>
              </a:rPr>
              <a:t>KeyphraseCountVectorizer</a:t>
            </a:r>
            <a:r>
              <a:rPr lang="en-US">
                <a:solidFill>
                  <a:srgbClr val="0E0E0E"/>
                </a:solidFill>
                <a:effectLst/>
                <a:latin typeface="Calibri" panose="020F0502020204030204" pitchFamily="34" charset="0"/>
                <a:cs typeface="Calibri" panose="020F0502020204030204" pitchFamily="34" charset="0"/>
              </a:rPr>
              <a:t>(): Use </a:t>
            </a:r>
            <a:r>
              <a:rPr lang="en-US" err="1">
                <a:solidFill>
                  <a:srgbClr val="0E0E0E"/>
                </a:solidFill>
                <a:effectLst/>
                <a:latin typeface="Calibri" panose="020F0502020204030204" pitchFamily="34" charset="0"/>
                <a:cs typeface="Calibri" panose="020F0502020204030204" pitchFamily="34" charset="0"/>
              </a:rPr>
              <a:t>KeyphraseCountVectorizer</a:t>
            </a:r>
            <a:r>
              <a:rPr lang="en-US">
                <a:solidFill>
                  <a:srgbClr val="0E0E0E"/>
                </a:solidFill>
                <a:effectLst/>
                <a:latin typeface="Calibri" panose="020F0502020204030204" pitchFamily="34" charset="0"/>
                <a:cs typeface="Calibri" panose="020F0502020204030204" pitchFamily="34" charset="0"/>
              </a:rPr>
              <a:t> to count the occurrences of </a:t>
            </a:r>
            <a:r>
              <a:rPr lang="en-US" err="1">
                <a:solidFill>
                  <a:srgbClr val="0E0E0E"/>
                </a:solidFill>
                <a:effectLst/>
                <a:latin typeface="Calibri" panose="020F0502020204030204" pitchFamily="34" charset="0"/>
                <a:cs typeface="Calibri" panose="020F0502020204030204" pitchFamily="34" charset="0"/>
              </a:rPr>
              <a:t>keyphrases</a:t>
            </a:r>
            <a:r>
              <a:rPr lang="en-US">
                <a:solidFill>
                  <a:srgbClr val="0E0E0E"/>
                </a:solidFill>
                <a:effectLst/>
                <a:latin typeface="Calibri" panose="020F0502020204030204" pitchFamily="34" charset="0"/>
                <a:cs typeface="Calibri" panose="020F0502020204030204" pitchFamily="34" charset="0"/>
              </a:rPr>
              <a:t>.</a:t>
            </a:r>
          </a:p>
          <a:p>
            <a:r>
              <a:rPr lang="en-US" err="1">
                <a:solidFill>
                  <a:srgbClr val="0E0E0E"/>
                </a:solidFill>
                <a:effectLst/>
                <a:latin typeface="Calibri" panose="020F0502020204030204" pitchFamily="34" charset="0"/>
                <a:cs typeface="Calibri" panose="020F0502020204030204" pitchFamily="34" charset="0"/>
              </a:rPr>
              <a:t>use_mmr</a:t>
            </a:r>
            <a:r>
              <a:rPr lang="en-US">
                <a:solidFill>
                  <a:srgbClr val="0E0E0E"/>
                </a:solidFill>
                <a:effectLst/>
                <a:latin typeface="Calibri" panose="020F0502020204030204" pitchFamily="34" charset="0"/>
                <a:cs typeface="Calibri" panose="020F0502020204030204" pitchFamily="34" charset="0"/>
              </a:rPr>
              <a:t>=True: Enable Maximal Marginal Relevance (MMR) to diversify the keywords.</a:t>
            </a:r>
          </a:p>
          <a:p>
            <a:r>
              <a:rPr lang="en-US">
                <a:solidFill>
                  <a:srgbClr val="0E0E0E"/>
                </a:solidFill>
                <a:effectLst/>
                <a:latin typeface="Calibri" panose="020F0502020204030204" pitchFamily="34" charset="0"/>
                <a:cs typeface="Calibri" panose="020F0502020204030204" pitchFamily="34" charset="0"/>
              </a:rPr>
              <a:t>diversity=0.4: Set the diversity parameter to 0.4, balancing relevance and diversity.</a:t>
            </a:r>
          </a:p>
          <a:p>
            <a:r>
              <a:rPr lang="en-US" err="1">
                <a:solidFill>
                  <a:srgbClr val="0E0E0E"/>
                </a:solidFill>
                <a:effectLst/>
                <a:latin typeface="Calibri" panose="020F0502020204030204" pitchFamily="34" charset="0"/>
                <a:cs typeface="Calibri" panose="020F0502020204030204" pitchFamily="34" charset="0"/>
              </a:rPr>
              <a:t>top_n</a:t>
            </a:r>
            <a:r>
              <a:rPr lang="en-US">
                <a:solidFill>
                  <a:srgbClr val="0E0E0E"/>
                </a:solidFill>
                <a:effectLst/>
                <a:latin typeface="Calibri" panose="020F0502020204030204" pitchFamily="34" charset="0"/>
                <a:cs typeface="Calibri" panose="020F0502020204030204" pitchFamily="34" charset="0"/>
              </a:rPr>
              <a:t>=200: Extract the top 200 keywords.</a:t>
            </a:r>
          </a:p>
          <a:p>
            <a:endParaRPr lang="en-US">
              <a:solidFill>
                <a:srgbClr val="0E0E0E"/>
              </a:solidFill>
              <a:effectLst/>
              <a:latin typeface="Calibri" panose="020F0502020204030204" pitchFamily="34"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err="1">
                <a:solidFill>
                  <a:srgbClr val="0E0E0E"/>
                </a:solidFill>
                <a:effectLst/>
                <a:latin typeface="Calibri" panose="020F0502020204030204" pitchFamily="34" charset="0"/>
                <a:cs typeface="Calibri" panose="020F0502020204030204" pitchFamily="34" charset="0"/>
              </a:rPr>
              <a:t>KeyphraseCountVectorizer</a:t>
            </a:r>
            <a:r>
              <a:rPr lang="en-US">
                <a:solidFill>
                  <a:srgbClr val="0E0E0E"/>
                </a:solidFill>
                <a:effectLst/>
                <a:latin typeface="Calibri" panose="020F0502020204030204" pitchFamily="34" charset="0"/>
                <a:cs typeface="Calibri" panose="020F0502020204030204" pitchFamily="34" charset="0"/>
              </a:rPr>
              <a:t> is designed to count the occurrences of </a:t>
            </a:r>
            <a:r>
              <a:rPr lang="en-US" err="1">
                <a:solidFill>
                  <a:srgbClr val="0E0E0E"/>
                </a:solidFill>
                <a:effectLst/>
                <a:latin typeface="Calibri" panose="020F0502020204030204" pitchFamily="34" charset="0"/>
                <a:cs typeface="Calibri" panose="020F0502020204030204" pitchFamily="34" charset="0"/>
              </a:rPr>
              <a:t>keyphrases</a:t>
            </a:r>
            <a:r>
              <a:rPr lang="en-US">
                <a:solidFill>
                  <a:srgbClr val="0E0E0E"/>
                </a:solidFill>
                <a:effectLst/>
                <a:latin typeface="Calibri" panose="020F0502020204030204" pitchFamily="34" charset="0"/>
                <a:cs typeface="Calibri" panose="020F0502020204030204" pitchFamily="34" charset="0"/>
              </a:rPr>
              <a:t> (n-grams) in a text. It provides a way to extract meaningful phrases that can represent the core content of the text. This is particularly useful in natural language processing (NLP) tasks where understanding the context and main themes of a document is essential.</a:t>
            </a:r>
          </a:p>
          <a:p>
            <a:pPr marL="171450" lvl="0" indent="-171450" algn="l" rtl="0">
              <a:lnSpc>
                <a:spcPct val="100000"/>
              </a:lnSpc>
              <a:spcBef>
                <a:spcPts val="0"/>
              </a:spcBef>
              <a:spcAft>
                <a:spcPts val="0"/>
              </a:spcAft>
              <a:buSzPts val="1400"/>
              <a:buFontTx/>
              <a:buChar char="-"/>
            </a:pPr>
            <a:endParaRPr lang="en-US">
              <a:latin typeface="Calibri" panose="020F0502020204030204" pitchFamily="34" charset="0"/>
              <a:cs typeface="Calibri" panose="020F0502020204030204" pitchFamily="34" charset="0"/>
            </a:endParaRPr>
          </a:p>
        </p:txBody>
      </p:sp>
      <p:sp>
        <p:nvSpPr>
          <p:cNvPr id="179" name="Google Shape;179;g239fb64a427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65138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9fb64a427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Tx/>
              <a:buChar char="-"/>
            </a:pPr>
            <a:endParaRPr lang="en-US">
              <a:latin typeface="Calibri" panose="020F0502020204030204" pitchFamily="34" charset="0"/>
              <a:cs typeface="Calibri" panose="020F0502020204030204" pitchFamily="34" charset="0"/>
            </a:endParaRPr>
          </a:p>
        </p:txBody>
      </p:sp>
      <p:sp>
        <p:nvSpPr>
          <p:cNvPr id="179" name="Google Shape;179;g239fb64a427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91148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9fb64a427_0_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indent="0">
              <a:buNone/>
            </a:pPr>
            <a:r>
              <a:rPr lang="en-US">
                <a:solidFill>
                  <a:srgbClr val="0E0E0E"/>
                </a:solidFill>
                <a:effectLst/>
                <a:latin typeface="Calibri" panose="020F0502020204030204" pitchFamily="34" charset="0"/>
                <a:cs typeface="Calibri" panose="020F0502020204030204" pitchFamily="34" charset="0"/>
              </a:rPr>
              <a:t>1. </a:t>
            </a:r>
            <a:r>
              <a:rPr lang="en-US" b="1">
                <a:solidFill>
                  <a:srgbClr val="0E0E0E"/>
                </a:solidFill>
                <a:effectLst/>
                <a:latin typeface="Calibri" panose="020F0502020204030204" pitchFamily="34" charset="0"/>
                <a:cs typeface="Calibri" panose="020F0502020204030204" pitchFamily="34" charset="0"/>
              </a:rPr>
              <a:t>Web Scraping (</a:t>
            </a:r>
            <a:r>
              <a:rPr lang="en-US" b="1" err="1">
                <a:solidFill>
                  <a:srgbClr val="0E0E0E"/>
                </a:solidFill>
                <a:effectLst/>
                <a:latin typeface="Calibri" panose="020F0502020204030204" pitchFamily="34" charset="0"/>
                <a:cs typeface="Calibri" panose="020F0502020204030204" pitchFamily="34" charset="0"/>
              </a:rPr>
              <a:t>BeautifulSoup</a:t>
            </a:r>
            <a:r>
              <a:rPr lang="en-US" b="1">
                <a:solidFill>
                  <a:srgbClr val="0E0E0E"/>
                </a:solidFill>
                <a:effectLst/>
                <a:latin typeface="Calibri" panose="020F0502020204030204" pitchFamily="34" charset="0"/>
                <a:cs typeface="Calibri" panose="020F0502020204030204" pitchFamily="34" charset="0"/>
              </a:rPr>
              <a:t>)</a:t>
            </a:r>
            <a:r>
              <a:rPr lang="en-US">
                <a:solidFill>
                  <a:srgbClr val="0E0E0E"/>
                </a:solidFill>
                <a:effectLst/>
                <a:latin typeface="Calibri" panose="020F0502020204030204" pitchFamily="34" charset="0"/>
                <a:cs typeface="Calibri" panose="020F0502020204030204" pitchFamily="34" charset="0"/>
              </a:rPr>
              <a:t>:</a:t>
            </a:r>
          </a:p>
          <a:p>
            <a:pPr marL="158750" indent="0">
              <a:buNone/>
            </a:pPr>
            <a:r>
              <a:rPr lang="en-US">
                <a:solidFill>
                  <a:srgbClr val="0E0E0E"/>
                </a:solidFill>
                <a:effectLst/>
                <a:latin typeface="Calibri" panose="020F0502020204030204" pitchFamily="34" charset="0"/>
                <a:cs typeface="Calibri" panose="020F0502020204030204" pitchFamily="34" charset="0"/>
              </a:rPr>
              <a:t>• The process begins with web scraping, where data is extracted from multiple sources using </a:t>
            </a:r>
            <a:r>
              <a:rPr lang="en-US" err="1">
                <a:solidFill>
                  <a:srgbClr val="0E0E0E"/>
                </a:solidFill>
                <a:effectLst/>
                <a:latin typeface="Calibri" panose="020F0502020204030204" pitchFamily="34" charset="0"/>
                <a:cs typeface="Calibri" panose="020F0502020204030204" pitchFamily="34" charset="0"/>
              </a:rPr>
              <a:t>BeautifulSoup</a:t>
            </a:r>
            <a:r>
              <a:rPr lang="en-US">
                <a:solidFill>
                  <a:srgbClr val="0E0E0E"/>
                </a:solidFill>
                <a:effectLst/>
                <a:latin typeface="Calibri" panose="020F0502020204030204" pitchFamily="34" charset="0"/>
                <a:cs typeface="Calibri" panose="020F0502020204030204" pitchFamily="34" charset="0"/>
              </a:rPr>
              <a:t>, a Python library for parsing HTML and XML documents. This step gathers raw data from various websites or databases.</a:t>
            </a:r>
          </a:p>
          <a:p>
            <a:pPr marL="158750" indent="0">
              <a:buNone/>
            </a:pPr>
            <a:r>
              <a:rPr lang="en-US">
                <a:solidFill>
                  <a:srgbClr val="0E0E0E"/>
                </a:solidFill>
                <a:effectLst/>
                <a:latin typeface="Calibri" panose="020F0502020204030204" pitchFamily="34" charset="0"/>
                <a:cs typeface="Calibri" panose="020F0502020204030204" pitchFamily="34" charset="0"/>
              </a:rPr>
              <a:t>2. </a:t>
            </a:r>
            <a:r>
              <a:rPr lang="en-US" b="1">
                <a:solidFill>
                  <a:srgbClr val="0E0E0E"/>
                </a:solidFill>
                <a:effectLst/>
                <a:latin typeface="Calibri" panose="020F0502020204030204" pitchFamily="34" charset="0"/>
                <a:cs typeface="Calibri" panose="020F0502020204030204" pitchFamily="34" charset="0"/>
              </a:rPr>
              <a:t>Data Ingestion (Kafka)</a:t>
            </a:r>
            <a:r>
              <a:rPr lang="en-US">
                <a:solidFill>
                  <a:srgbClr val="0E0E0E"/>
                </a:solidFill>
                <a:effectLst/>
                <a:latin typeface="Calibri" panose="020F0502020204030204" pitchFamily="34" charset="0"/>
                <a:cs typeface="Calibri" panose="020F0502020204030204" pitchFamily="34" charset="0"/>
              </a:rPr>
              <a:t>:</a:t>
            </a:r>
          </a:p>
          <a:p>
            <a:pPr marL="158750" indent="0">
              <a:buNone/>
            </a:pPr>
            <a:r>
              <a:rPr lang="en-US">
                <a:solidFill>
                  <a:srgbClr val="0E0E0E"/>
                </a:solidFill>
                <a:effectLst/>
                <a:latin typeface="Calibri" panose="020F0502020204030204" pitchFamily="34" charset="0"/>
                <a:cs typeface="Calibri" panose="020F0502020204030204" pitchFamily="34" charset="0"/>
              </a:rPr>
              <a:t>• The scraped data is then sent to Kafka, a distributed streaming platform. Kafka acts as a message broker, allowing the system to handle large volumes of data efficiently and stream it to different components in real-time.</a:t>
            </a:r>
          </a:p>
          <a:p>
            <a:pPr marL="158750" indent="0">
              <a:buNone/>
            </a:pPr>
            <a:r>
              <a:rPr lang="en-US">
                <a:solidFill>
                  <a:srgbClr val="0E0E0E"/>
                </a:solidFill>
                <a:effectLst/>
                <a:latin typeface="Calibri" panose="020F0502020204030204" pitchFamily="34" charset="0"/>
                <a:cs typeface="Calibri" panose="020F0502020204030204" pitchFamily="34" charset="0"/>
              </a:rPr>
              <a:t>3. </a:t>
            </a:r>
            <a:r>
              <a:rPr lang="en-US" b="1">
                <a:solidFill>
                  <a:srgbClr val="0E0E0E"/>
                </a:solidFill>
                <a:effectLst/>
                <a:latin typeface="Calibri" panose="020F0502020204030204" pitchFamily="34" charset="0"/>
                <a:cs typeface="Calibri" panose="020F0502020204030204" pitchFamily="34" charset="0"/>
              </a:rPr>
              <a:t>Data Processing (Apache Spark)</a:t>
            </a:r>
            <a:r>
              <a:rPr lang="en-US">
                <a:solidFill>
                  <a:srgbClr val="0E0E0E"/>
                </a:solidFill>
                <a:effectLst/>
                <a:latin typeface="Calibri" panose="020F0502020204030204" pitchFamily="34" charset="0"/>
                <a:cs typeface="Calibri" panose="020F0502020204030204" pitchFamily="34" charset="0"/>
              </a:rPr>
              <a:t>:</a:t>
            </a:r>
          </a:p>
          <a:p>
            <a:pPr marL="158750" indent="0">
              <a:buNone/>
            </a:pPr>
            <a:r>
              <a:rPr lang="en-US">
                <a:solidFill>
                  <a:srgbClr val="0E0E0E"/>
                </a:solidFill>
                <a:effectLst/>
                <a:latin typeface="Calibri" panose="020F0502020204030204" pitchFamily="34" charset="0"/>
                <a:cs typeface="Calibri" panose="020F0502020204030204" pitchFamily="34" charset="0"/>
              </a:rPr>
              <a:t>• The data from Kafka is processed using Apache Spark, an open-source unified analytics engine. Spark performs parallel processing, enabling the system to handle and process large-scale data quickly. This step might include data cleaning, transformation, and enrichment.</a:t>
            </a:r>
          </a:p>
          <a:p>
            <a:pPr marL="158750" indent="0">
              <a:buNone/>
            </a:pPr>
            <a:r>
              <a:rPr lang="en-US">
                <a:solidFill>
                  <a:srgbClr val="0E0E0E"/>
                </a:solidFill>
                <a:effectLst/>
                <a:latin typeface="Calibri" panose="020F0502020204030204" pitchFamily="34" charset="0"/>
                <a:cs typeface="Calibri" panose="020F0502020204030204" pitchFamily="34" charset="0"/>
              </a:rPr>
              <a:t>4. </a:t>
            </a:r>
            <a:r>
              <a:rPr lang="en-US" b="1">
                <a:solidFill>
                  <a:srgbClr val="0E0E0E"/>
                </a:solidFill>
                <a:effectLst/>
                <a:latin typeface="Calibri" panose="020F0502020204030204" pitchFamily="34" charset="0"/>
                <a:cs typeface="Calibri" panose="020F0502020204030204" pitchFamily="34" charset="0"/>
              </a:rPr>
              <a:t>Data Storage and Indexing (MongoDB Atlas and Elasticsearch)</a:t>
            </a:r>
            <a:r>
              <a:rPr lang="en-US">
                <a:solidFill>
                  <a:srgbClr val="0E0E0E"/>
                </a:solidFill>
                <a:effectLst/>
                <a:latin typeface="Calibri" panose="020F0502020204030204" pitchFamily="34" charset="0"/>
                <a:cs typeface="Calibri" panose="020F0502020204030204" pitchFamily="34" charset="0"/>
              </a:rPr>
              <a:t>:</a:t>
            </a:r>
          </a:p>
          <a:p>
            <a:pPr marL="158750" indent="0">
              <a:buNone/>
            </a:pPr>
            <a:r>
              <a:rPr lang="en-US">
                <a:solidFill>
                  <a:srgbClr val="0E0E0E"/>
                </a:solidFill>
                <a:effectLst/>
                <a:latin typeface="Calibri" panose="020F0502020204030204" pitchFamily="34" charset="0"/>
                <a:cs typeface="Calibri" panose="020F0502020204030204" pitchFamily="34" charset="0"/>
              </a:rPr>
              <a:t>• Processed data is stored in MongoDB Atlas, a cloud-based NoSQL database. MongoDB Atlas provides scalable and flexible storage solutions.</a:t>
            </a:r>
          </a:p>
          <a:p>
            <a:pPr marL="158750" indent="0">
              <a:buNone/>
            </a:pPr>
            <a:r>
              <a:rPr lang="en-US">
                <a:solidFill>
                  <a:srgbClr val="0E0E0E"/>
                </a:solidFill>
                <a:effectLst/>
                <a:latin typeface="Calibri" panose="020F0502020204030204" pitchFamily="34" charset="0"/>
                <a:cs typeface="Calibri" panose="020F0502020204030204" pitchFamily="34" charset="0"/>
              </a:rPr>
              <a:t>• Simultaneously, the data is indexed in Elasticsearch, a distributed search and analytics engine. Elasticsearch enables fast and scalable searching and filtering of large datasets.</a:t>
            </a:r>
          </a:p>
          <a:p>
            <a:pPr marL="158750" indent="0">
              <a:buNone/>
            </a:pPr>
            <a:r>
              <a:rPr lang="en-US">
                <a:solidFill>
                  <a:srgbClr val="0E0E0E"/>
                </a:solidFill>
                <a:effectLst/>
                <a:latin typeface="Calibri" panose="020F0502020204030204" pitchFamily="34" charset="0"/>
                <a:cs typeface="Calibri" panose="020F0502020204030204" pitchFamily="34" charset="0"/>
              </a:rPr>
              <a:t>5. </a:t>
            </a:r>
            <a:r>
              <a:rPr lang="en-US" b="1">
                <a:solidFill>
                  <a:srgbClr val="0E0E0E"/>
                </a:solidFill>
                <a:effectLst/>
                <a:latin typeface="Calibri" panose="020F0502020204030204" pitchFamily="34" charset="0"/>
                <a:cs typeface="Calibri" panose="020F0502020204030204" pitchFamily="34" charset="0"/>
              </a:rPr>
              <a:t>Data Analysis (Google BERT)</a:t>
            </a:r>
            <a:r>
              <a:rPr lang="en-US">
                <a:solidFill>
                  <a:srgbClr val="0E0E0E"/>
                </a:solidFill>
                <a:effectLst/>
                <a:latin typeface="Calibri" panose="020F0502020204030204" pitchFamily="34" charset="0"/>
                <a:cs typeface="Calibri" panose="020F0502020204030204" pitchFamily="34" charset="0"/>
              </a:rPr>
              <a:t>:</a:t>
            </a:r>
          </a:p>
          <a:p>
            <a:pPr marL="158750" indent="0">
              <a:buNone/>
            </a:pPr>
            <a:r>
              <a:rPr lang="en-US">
                <a:solidFill>
                  <a:srgbClr val="0E0E0E"/>
                </a:solidFill>
                <a:effectLst/>
                <a:latin typeface="Calibri" panose="020F0502020204030204" pitchFamily="34" charset="0"/>
                <a:cs typeface="Calibri" panose="020F0502020204030204" pitchFamily="34" charset="0"/>
              </a:rPr>
              <a:t>• Google BERT (Bidirectional Encoder Representations from Transformers) is used for natural language processing (NLP) tasks. BERT helps in understanding the context and semantics of the data, allowing for sophisticated text analysis and keyword extraction.</a:t>
            </a:r>
          </a:p>
          <a:p>
            <a:pPr marL="158750" indent="0">
              <a:buNone/>
            </a:pPr>
            <a:r>
              <a:rPr lang="en-US">
                <a:solidFill>
                  <a:srgbClr val="0E0E0E"/>
                </a:solidFill>
                <a:effectLst/>
                <a:latin typeface="Calibri" panose="020F0502020204030204" pitchFamily="34" charset="0"/>
                <a:cs typeface="Calibri" panose="020F0502020204030204" pitchFamily="34" charset="0"/>
              </a:rPr>
              <a:t>6. </a:t>
            </a:r>
            <a:r>
              <a:rPr lang="en-US" b="1">
                <a:solidFill>
                  <a:srgbClr val="0E0E0E"/>
                </a:solidFill>
                <a:effectLst/>
                <a:latin typeface="Calibri" panose="020F0502020204030204" pitchFamily="34" charset="0"/>
                <a:cs typeface="Calibri" panose="020F0502020204030204" pitchFamily="34" charset="0"/>
              </a:rPr>
              <a:t>Visualization (Kibana)</a:t>
            </a:r>
            <a:r>
              <a:rPr lang="en-US">
                <a:solidFill>
                  <a:srgbClr val="0E0E0E"/>
                </a:solidFill>
                <a:effectLst/>
                <a:latin typeface="Calibri" panose="020F0502020204030204" pitchFamily="34" charset="0"/>
                <a:cs typeface="Calibri" panose="020F0502020204030204" pitchFamily="34" charset="0"/>
              </a:rPr>
              <a:t>:</a:t>
            </a:r>
          </a:p>
          <a:p>
            <a:pPr marL="158750" indent="0">
              <a:buNone/>
            </a:pPr>
            <a:r>
              <a:rPr lang="en-US">
                <a:solidFill>
                  <a:srgbClr val="0E0E0E"/>
                </a:solidFill>
                <a:effectLst/>
                <a:latin typeface="Calibri" panose="020F0502020204030204" pitchFamily="34" charset="0"/>
                <a:cs typeface="Calibri" panose="020F0502020204030204" pitchFamily="34" charset="0"/>
              </a:rPr>
              <a:t>• The analyzed data is visualized using Kibana, an open-source data visualization dashboard for Elasticsearch. Kibana provides interactive charts, graphs, and dashboards, allowing users to explore and interpret the data easily.</a:t>
            </a:r>
          </a:p>
          <a:p>
            <a:pPr marL="158750" indent="0">
              <a:buNone/>
            </a:pPr>
            <a:r>
              <a:rPr lang="en-US">
                <a:solidFill>
                  <a:srgbClr val="0E0E0E"/>
                </a:solidFill>
                <a:effectLst/>
                <a:latin typeface="Calibri" panose="020F0502020204030204" pitchFamily="34" charset="0"/>
                <a:cs typeface="Calibri" panose="020F0502020204030204" pitchFamily="34" charset="0"/>
              </a:rPr>
              <a:t>7. </a:t>
            </a:r>
            <a:r>
              <a:rPr lang="en-US" b="1">
                <a:solidFill>
                  <a:srgbClr val="0E0E0E"/>
                </a:solidFill>
                <a:effectLst/>
                <a:latin typeface="Calibri" panose="020F0502020204030204" pitchFamily="34" charset="0"/>
                <a:cs typeface="Calibri" panose="020F0502020204030204" pitchFamily="34" charset="0"/>
              </a:rPr>
              <a:t>User Interaction</a:t>
            </a:r>
            <a:r>
              <a:rPr lang="en-US">
                <a:solidFill>
                  <a:srgbClr val="0E0E0E"/>
                </a:solidFill>
                <a:effectLst/>
                <a:latin typeface="Calibri" panose="020F0502020204030204" pitchFamily="34" charset="0"/>
                <a:cs typeface="Calibri" panose="020F0502020204030204" pitchFamily="34" charset="0"/>
              </a:rPr>
              <a:t>:</a:t>
            </a:r>
          </a:p>
          <a:p>
            <a:pPr marL="158750" indent="0">
              <a:buNone/>
            </a:pPr>
            <a:r>
              <a:rPr lang="en-US">
                <a:solidFill>
                  <a:srgbClr val="0E0E0E"/>
                </a:solidFill>
                <a:effectLst/>
                <a:latin typeface="Calibri" panose="020F0502020204030204" pitchFamily="34" charset="0"/>
                <a:cs typeface="Calibri" panose="020F0502020204030204" pitchFamily="34" charset="0"/>
              </a:rPr>
              <a:t>• Users can input their topics or keywords of interest, which drives the data processing pipeline. The system generates synthetic information based on user demand, providing relevant insights and visualizations through the Kibana interface.</a:t>
            </a:r>
          </a:p>
          <a:p>
            <a:pPr marL="0" lvl="0" indent="0" algn="l" rtl="0">
              <a:lnSpc>
                <a:spcPct val="100000"/>
              </a:lnSpc>
              <a:spcBef>
                <a:spcPts val="0"/>
              </a:spcBef>
              <a:spcAft>
                <a:spcPts val="0"/>
              </a:spcAft>
              <a:buSzPts val="1400"/>
              <a:buFontTx/>
              <a:buNone/>
            </a:pPr>
            <a:endParaRPr lang="en-US">
              <a:latin typeface="Calibri" panose="020F0502020204030204" pitchFamily="34" charset="0"/>
              <a:cs typeface="Calibri" panose="020F0502020204030204" pitchFamily="34" charset="0"/>
            </a:endParaRPr>
          </a:p>
        </p:txBody>
      </p:sp>
      <p:sp>
        <p:nvSpPr>
          <p:cNvPr id="179" name="Google Shape;179;g239fb64a427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3068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39fb64a427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39fb64a427_0_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239fb64a427_0_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vi"/>
              <a:t>19</a:t>
            </a:fld>
            <a:endParaRPr/>
          </a:p>
        </p:txBody>
      </p:sp>
    </p:spTree>
    <p:extLst>
      <p:ext uri="{BB962C8B-B14F-4D97-AF65-F5344CB8AC3E}">
        <p14:creationId xmlns:p14="http://schemas.microsoft.com/office/powerpoint/2010/main" val="248642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39fb64a427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g239fb64a427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39fb64a427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39fb64a427_0_1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239fb64a427_0_1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vi"/>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39fb64a427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39fb64a427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39fb64a427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39fb64a427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42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39fb64a42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39fb64a42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673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39fb64a42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39fb64a42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39fb64a427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g239fb64a427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39fb64a427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g239fb64a427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39fb64a427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239fb64a427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239fb64a427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vi"/>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9fb64a427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30200" algn="l" rtl="0">
              <a:lnSpc>
                <a:spcPct val="115000"/>
              </a:lnSpc>
              <a:spcBef>
                <a:spcPts val="0"/>
              </a:spcBef>
              <a:spcAft>
                <a:spcPts val="0"/>
              </a:spcAft>
              <a:buClr>
                <a:schemeClr val="dk1"/>
              </a:buClr>
              <a:buSzPts val="1600"/>
              <a:buChar char="•"/>
            </a:pPr>
            <a:r>
              <a:rPr lang="vi" sz="1600">
                <a:latin typeface="Arial"/>
                <a:ea typeface="Arial"/>
                <a:cs typeface="Arial"/>
                <a:sym typeface="Arial"/>
              </a:rPr>
              <a:t>A subfield of machine learning that deals with the task of predicting the class labels of graphs</a:t>
            </a:r>
            <a:endParaRPr sz="1600">
              <a:latin typeface="Arial"/>
              <a:ea typeface="Arial"/>
              <a:cs typeface="Arial"/>
              <a:sym typeface="Arial"/>
            </a:endParaRPr>
          </a:p>
          <a:p>
            <a:pPr marL="457200" lvl="0" indent="-330200" algn="l" rtl="0">
              <a:lnSpc>
                <a:spcPct val="115000"/>
              </a:lnSpc>
              <a:spcBef>
                <a:spcPts val="0"/>
              </a:spcBef>
              <a:spcAft>
                <a:spcPts val="0"/>
              </a:spcAft>
              <a:buClr>
                <a:schemeClr val="dk1"/>
              </a:buClr>
              <a:buSzPts val="1600"/>
              <a:buChar char="•"/>
            </a:pPr>
            <a:r>
              <a:rPr lang="vi" sz="1600">
                <a:latin typeface="Arial"/>
                <a:ea typeface="Arial"/>
                <a:cs typeface="Arial"/>
                <a:sym typeface="Arial"/>
              </a:rPr>
              <a:t>Develop algorithms that can automatically assign a label or category to a given graph based on its structural and/or attribute information.</a:t>
            </a:r>
            <a:endParaRPr sz="1600">
              <a:latin typeface="Arial"/>
              <a:ea typeface="Arial"/>
              <a:cs typeface="Arial"/>
              <a:sym typeface="Arial"/>
            </a:endParaRPr>
          </a:p>
          <a:p>
            <a:pPr marL="457200" lvl="0" indent="-330200" algn="l" rtl="0">
              <a:lnSpc>
                <a:spcPct val="115000"/>
              </a:lnSpc>
              <a:spcBef>
                <a:spcPts val="0"/>
              </a:spcBef>
              <a:spcAft>
                <a:spcPts val="0"/>
              </a:spcAft>
              <a:buClr>
                <a:schemeClr val="dk1"/>
              </a:buClr>
              <a:buSzPts val="1600"/>
              <a:buChar char="•"/>
            </a:pPr>
            <a:r>
              <a:rPr lang="vi" sz="1600">
                <a:latin typeface="Arial"/>
                <a:ea typeface="Arial"/>
                <a:cs typeface="Arial"/>
                <a:sym typeface="Arial"/>
              </a:rPr>
              <a:t>Applications of graph classification include social network analysis, bioinformatics, chemical informatics, and recommendation systems. Graph classification is a challenging problem due to the complex and heterogeneous nature of graphs</a:t>
            </a:r>
            <a:endParaRPr sz="1600"/>
          </a:p>
        </p:txBody>
      </p:sp>
      <p:sp>
        <p:nvSpPr>
          <p:cNvPr id="107" name="Google Shape;107;g239fb64a427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39fb64a427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39fb64a427_0_3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239fb64a427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vi"/>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9fb64a427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9fb64a427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39fb64a427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39fb64a427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39fb64a427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39fb64a427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5"/>
          <p:cNvSpPr txBox="1">
            <a:spLocks noGrp="1"/>
          </p:cNvSpPr>
          <p:nvPr>
            <p:ph type="dt" idx="10"/>
          </p:nvPr>
        </p:nvSpPr>
        <p:spPr>
          <a:xfrm>
            <a:off x="628650" y="492394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5"/>
          <p:cNvSpPr txBox="1">
            <a:spLocks noGrp="1"/>
          </p:cNvSpPr>
          <p:nvPr>
            <p:ph type="ftr" idx="11"/>
          </p:nvPr>
        </p:nvSpPr>
        <p:spPr>
          <a:xfrm>
            <a:off x="3028950" y="4923943"/>
            <a:ext cx="3086100" cy="2739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5"/>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56" name="Google Shape;56;p15"/>
          <p:cNvSpPr txBox="1">
            <a:spLocks noGrp="1"/>
          </p:cNvSpPr>
          <p:nvPr>
            <p:ph type="title"/>
          </p:nvPr>
        </p:nvSpPr>
        <p:spPr>
          <a:xfrm>
            <a:off x="235077" y="58960"/>
            <a:ext cx="8673900" cy="33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7" name="Google Shape;57;p15"/>
          <p:cNvSpPr txBox="1">
            <a:spLocks noGrp="1"/>
          </p:cNvSpPr>
          <p:nvPr>
            <p:ph type="body" idx="1"/>
          </p:nvPr>
        </p:nvSpPr>
        <p:spPr>
          <a:xfrm>
            <a:off x="235077" y="630935"/>
            <a:ext cx="8674200" cy="39777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Only">
  <p:cSld name="1_Title Only">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3511295" y="168688"/>
            <a:ext cx="5397600" cy="33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2800"/>
              <a:buFont typeface="Lato"/>
              <a:buNone/>
              <a:defRPr sz="28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0" name="Google Shape;60;p16"/>
          <p:cNvSpPr txBox="1">
            <a:spLocks noGrp="1"/>
          </p:cNvSpPr>
          <p:nvPr>
            <p:ph type="body" idx="1"/>
          </p:nvPr>
        </p:nvSpPr>
        <p:spPr>
          <a:xfrm>
            <a:off x="3524251" y="758429"/>
            <a:ext cx="5384700" cy="41469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1" name="Google Shape;61;p16"/>
          <p:cNvSpPr txBox="1">
            <a:spLocks noGrp="1"/>
          </p:cNvSpPr>
          <p:nvPr>
            <p:ph type="dt" idx="10"/>
          </p:nvPr>
        </p:nvSpPr>
        <p:spPr>
          <a:xfrm>
            <a:off x="628650" y="492394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F2F2F2"/>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16"/>
          <p:cNvSpPr txBox="1">
            <a:spLocks noGrp="1"/>
          </p:cNvSpPr>
          <p:nvPr>
            <p:ph type="ftr" idx="11"/>
          </p:nvPr>
        </p:nvSpPr>
        <p:spPr>
          <a:xfrm>
            <a:off x="3028950" y="4923943"/>
            <a:ext cx="3086100" cy="2739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16"/>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Comparison">
  <p:cSld name="1_Comparison">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dt" idx="10"/>
          </p:nvPr>
        </p:nvSpPr>
        <p:spPr>
          <a:xfrm>
            <a:off x="628650" y="492394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7"/>
          <p:cNvSpPr txBox="1">
            <a:spLocks noGrp="1"/>
          </p:cNvSpPr>
          <p:nvPr>
            <p:ph type="ftr" idx="11"/>
          </p:nvPr>
        </p:nvSpPr>
        <p:spPr>
          <a:xfrm>
            <a:off x="3028950" y="4923943"/>
            <a:ext cx="3086100" cy="2739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7"/>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68" name="Google Shape;68;p17"/>
          <p:cNvSpPr txBox="1">
            <a:spLocks noGrp="1"/>
          </p:cNvSpPr>
          <p:nvPr>
            <p:ph type="title"/>
          </p:nvPr>
        </p:nvSpPr>
        <p:spPr>
          <a:xfrm>
            <a:off x="235077" y="58960"/>
            <a:ext cx="8673900" cy="33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 name="Google Shape;69;p17"/>
          <p:cNvSpPr txBox="1">
            <a:spLocks noGrp="1"/>
          </p:cNvSpPr>
          <p:nvPr>
            <p:ph type="body" idx="1"/>
          </p:nvPr>
        </p:nvSpPr>
        <p:spPr>
          <a:xfrm>
            <a:off x="234950" y="722376"/>
            <a:ext cx="8674200" cy="3849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Comparison">
  <p:cSld name="2_Comparison">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dt" idx="10"/>
          </p:nvPr>
        </p:nvSpPr>
        <p:spPr>
          <a:xfrm>
            <a:off x="628650" y="492394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8"/>
          <p:cNvSpPr txBox="1">
            <a:spLocks noGrp="1"/>
          </p:cNvSpPr>
          <p:nvPr>
            <p:ph type="ftr" idx="11"/>
          </p:nvPr>
        </p:nvSpPr>
        <p:spPr>
          <a:xfrm>
            <a:off x="3028950" y="4923943"/>
            <a:ext cx="3086100" cy="2739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8"/>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74" name="Google Shape;74;p18"/>
          <p:cNvSpPr txBox="1">
            <a:spLocks noGrp="1"/>
          </p:cNvSpPr>
          <p:nvPr>
            <p:ph type="title"/>
          </p:nvPr>
        </p:nvSpPr>
        <p:spPr>
          <a:xfrm>
            <a:off x="235077" y="58960"/>
            <a:ext cx="8673900" cy="339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5" name="Google Shape;75;p18"/>
          <p:cNvSpPr txBox="1">
            <a:spLocks noGrp="1"/>
          </p:cNvSpPr>
          <p:nvPr>
            <p:ph type="body" idx="1"/>
          </p:nvPr>
        </p:nvSpPr>
        <p:spPr>
          <a:xfrm>
            <a:off x="234950" y="920663"/>
            <a:ext cx="8674200" cy="3651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9"/>
          <p:cNvSpPr txBox="1">
            <a:spLocks noGrp="1"/>
          </p:cNvSpPr>
          <p:nvPr>
            <p:ph type="dt" idx="10"/>
          </p:nvPr>
        </p:nvSpPr>
        <p:spPr>
          <a:xfrm>
            <a:off x="628650" y="4923943"/>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F2F2F2"/>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9"/>
          <p:cNvSpPr txBox="1">
            <a:spLocks noGrp="1"/>
          </p:cNvSpPr>
          <p:nvPr>
            <p:ph type="ftr" idx="11"/>
          </p:nvPr>
        </p:nvSpPr>
        <p:spPr>
          <a:xfrm>
            <a:off x="3028950" y="4923943"/>
            <a:ext cx="3086100" cy="2739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9"/>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23.pn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3" Type="http://schemas.openxmlformats.org/officeDocument/2006/relationships/image" Target="../media/image20.png"/><Relationship Id="rId7" Type="http://schemas.openxmlformats.org/officeDocument/2006/relationships/image" Target="../media/image9.png"/><Relationship Id="rId12"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png"/><Relationship Id="rId10" Type="http://schemas.openxmlformats.org/officeDocument/2006/relationships/image" Target="../media/image23.png"/><Relationship Id="rId4" Type="http://schemas.openxmlformats.org/officeDocument/2006/relationships/image" Target="../media/image12.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vi"/>
              <a:t>10</a:t>
            </a:fld>
            <a:endParaRPr/>
          </a:p>
        </p:txBody>
      </p:sp>
      <p:sp>
        <p:nvSpPr>
          <p:cNvPr id="182" name="Google Shape;182;p31"/>
          <p:cNvSpPr txBox="1">
            <a:spLocks noGrp="1"/>
          </p:cNvSpPr>
          <p:nvPr>
            <p:ph type="title"/>
          </p:nvPr>
        </p:nvSpPr>
        <p:spPr>
          <a:xfrm>
            <a:off x="235052" y="58960"/>
            <a:ext cx="8673900" cy="339000"/>
          </a:xfrm>
          <a:prstGeom prst="rect">
            <a:avLst/>
          </a:prstGeom>
          <a:noFill/>
          <a:ln>
            <a:noFill/>
          </a:ln>
        </p:spPr>
        <p:txBody>
          <a:bodyPr spcFirstLastPara="1" wrap="square" lIns="91425" tIns="45700" rIns="91425" bIns="45700" anchor="t" anchorCtr="0">
            <a:noAutofit/>
          </a:bodyPr>
          <a:lstStyle/>
          <a:p>
            <a:pPr marL="0" lvl="0" indent="0" algn="l">
              <a:lnSpc>
                <a:spcPct val="90000"/>
              </a:lnSpc>
              <a:spcBef>
                <a:spcPts val="0"/>
              </a:spcBef>
              <a:spcAft>
                <a:spcPts val="0"/>
              </a:spcAft>
              <a:buNone/>
            </a:pPr>
            <a:r>
              <a:rPr lang="vi" err="1"/>
              <a:t>Data</a:t>
            </a:r>
            <a:r>
              <a:rPr lang="vi"/>
              <a:t> Pipline</a:t>
            </a:r>
            <a:endParaRPr lang="en-US" err="1"/>
          </a:p>
        </p:txBody>
      </p:sp>
      <p:sp>
        <p:nvSpPr>
          <p:cNvPr id="183" name="Google Shape;183;p31"/>
          <p:cNvSpPr txBox="1"/>
          <p:nvPr/>
        </p:nvSpPr>
        <p:spPr>
          <a:xfrm>
            <a:off x="234644" y="971570"/>
            <a:ext cx="3408503" cy="1800463"/>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vi" err="1"/>
              <a:t>Old</a:t>
            </a:r>
            <a:r>
              <a:rPr lang="vi"/>
              <a:t> Data</a:t>
            </a:r>
          </a:p>
          <a:p>
            <a:pPr marL="457200" lvl="0" indent="-317500" algn="l" rtl="0">
              <a:lnSpc>
                <a:spcPct val="150000"/>
              </a:lnSpc>
              <a:spcBef>
                <a:spcPts val="0"/>
              </a:spcBef>
              <a:spcAft>
                <a:spcPts val="0"/>
              </a:spcAft>
              <a:buSzPts val="1400"/>
              <a:buChar char="●"/>
            </a:pPr>
            <a:r>
              <a:rPr lang="en-US"/>
              <a:t>Data</a:t>
            </a:r>
            <a:r>
              <a:rPr lang="vi"/>
              <a:t> </a:t>
            </a:r>
            <a:r>
              <a:rPr lang="vi" err="1"/>
              <a:t>collection</a:t>
            </a:r>
            <a:r>
              <a:rPr lang="vi"/>
              <a:t> </a:t>
            </a:r>
            <a:r>
              <a:rPr lang="vi" err="1"/>
              <a:t>only</a:t>
            </a:r>
            <a:r>
              <a:rPr lang="vi"/>
              <a:t> 1 </a:t>
            </a:r>
            <a:r>
              <a:rPr lang="en-US"/>
              <a:t>time</a:t>
            </a:r>
          </a:p>
          <a:p>
            <a:pPr marL="457200" indent="-317500">
              <a:lnSpc>
                <a:spcPct val="150000"/>
              </a:lnSpc>
              <a:buSzPts val="1400"/>
              <a:buChar char="●"/>
            </a:pPr>
            <a:r>
              <a:rPr lang="en-US"/>
              <a:t>Import</a:t>
            </a:r>
            <a:r>
              <a:rPr lang="vi"/>
              <a:t> </a:t>
            </a:r>
            <a:r>
              <a:rPr lang="vi" err="1"/>
              <a:t>data</a:t>
            </a:r>
            <a:r>
              <a:rPr lang="vi"/>
              <a:t> to </a:t>
            </a:r>
            <a:r>
              <a:rPr lang="vi" err="1"/>
              <a:t>mongo</a:t>
            </a:r>
            <a:r>
              <a:rPr lang="vi"/>
              <a:t> </a:t>
            </a:r>
            <a:r>
              <a:rPr lang="en-US"/>
              <a:t>atlas</a:t>
            </a:r>
          </a:p>
          <a:p>
            <a:pPr marL="457200" lvl="0" indent="-317500" algn="l" rtl="0">
              <a:lnSpc>
                <a:spcPct val="150000"/>
              </a:lnSpc>
              <a:spcBef>
                <a:spcPts val="0"/>
              </a:spcBef>
              <a:spcAft>
                <a:spcPts val="0"/>
              </a:spcAft>
              <a:buSzPts val="1400"/>
              <a:buChar char="●"/>
            </a:pPr>
            <a:r>
              <a:rPr lang="en-US"/>
              <a:t>Import</a:t>
            </a:r>
            <a:r>
              <a:rPr lang="vi"/>
              <a:t> </a:t>
            </a:r>
            <a:r>
              <a:rPr lang="vi" err="1"/>
              <a:t>data</a:t>
            </a:r>
            <a:r>
              <a:rPr lang="vi"/>
              <a:t> </a:t>
            </a:r>
            <a:r>
              <a:rPr lang="vi" err="1"/>
              <a:t>from</a:t>
            </a:r>
            <a:r>
              <a:rPr lang="vi"/>
              <a:t> </a:t>
            </a:r>
            <a:r>
              <a:rPr lang="vi" err="1"/>
              <a:t>mongo</a:t>
            </a:r>
            <a:r>
              <a:rPr lang="vi"/>
              <a:t> </a:t>
            </a:r>
            <a:r>
              <a:rPr lang="vi" err="1"/>
              <a:t>atlas</a:t>
            </a:r>
            <a:r>
              <a:rPr lang="vi"/>
              <a:t> to </a:t>
            </a:r>
            <a:r>
              <a:rPr lang="en-US" err="1"/>
              <a:t>elasticsearch</a:t>
            </a:r>
            <a:endParaRPr lang="en-US"/>
          </a:p>
        </p:txBody>
      </p:sp>
      <p:sp>
        <p:nvSpPr>
          <p:cNvPr id="184" name="Google Shape;184;p31"/>
          <p:cNvSpPr txBox="1"/>
          <p:nvPr/>
        </p:nvSpPr>
        <p:spPr>
          <a:xfrm>
            <a:off x="232198" y="2803044"/>
            <a:ext cx="4356900" cy="1477297"/>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vi" err="1"/>
              <a:t>New</a:t>
            </a:r>
            <a:r>
              <a:rPr lang="vi"/>
              <a:t> Data</a:t>
            </a:r>
          </a:p>
          <a:p>
            <a:pPr marL="457200" lvl="0" indent="-317500" algn="l" rtl="0">
              <a:lnSpc>
                <a:spcPct val="150000"/>
              </a:lnSpc>
              <a:spcBef>
                <a:spcPts val="0"/>
              </a:spcBef>
              <a:spcAft>
                <a:spcPts val="0"/>
              </a:spcAft>
              <a:buSzPts val="1400"/>
              <a:buChar char="●"/>
            </a:pPr>
            <a:r>
              <a:rPr lang="vi" err="1"/>
              <a:t>Auto</a:t>
            </a:r>
            <a:r>
              <a:rPr lang="vi"/>
              <a:t> </a:t>
            </a:r>
            <a:r>
              <a:rPr lang="vi" err="1"/>
              <a:t>recrawl</a:t>
            </a:r>
            <a:r>
              <a:rPr lang="vi"/>
              <a:t> </a:t>
            </a:r>
            <a:r>
              <a:rPr lang="vi" err="1"/>
              <a:t>data</a:t>
            </a:r>
            <a:r>
              <a:rPr lang="vi"/>
              <a:t> </a:t>
            </a:r>
            <a:r>
              <a:rPr lang="vi" err="1"/>
              <a:t>after</a:t>
            </a:r>
            <a:r>
              <a:rPr lang="vi"/>
              <a:t> a </a:t>
            </a:r>
            <a:r>
              <a:rPr lang="en-US" err="1"/>
              <a:t>time</a:t>
            </a:r>
          </a:p>
          <a:p>
            <a:pPr marL="457200" lvl="0" indent="-317500" algn="l" rtl="0">
              <a:lnSpc>
                <a:spcPct val="150000"/>
              </a:lnSpc>
              <a:spcBef>
                <a:spcPts val="0"/>
              </a:spcBef>
              <a:spcAft>
                <a:spcPts val="0"/>
              </a:spcAft>
              <a:buSzPts val="1400"/>
              <a:buChar char="●"/>
            </a:pPr>
            <a:r>
              <a:rPr lang="en-US" err="1"/>
              <a:t>Crawl</a:t>
            </a:r>
            <a:r>
              <a:rPr lang="vi"/>
              <a:t> 1 </a:t>
            </a:r>
            <a:r>
              <a:rPr lang="vi" err="1"/>
              <a:t>or</a:t>
            </a:r>
            <a:r>
              <a:rPr lang="vi"/>
              <a:t> 2 </a:t>
            </a:r>
            <a:r>
              <a:rPr lang="vi" err="1"/>
              <a:t>first</a:t>
            </a:r>
            <a:r>
              <a:rPr lang="vi"/>
              <a:t> </a:t>
            </a:r>
            <a:r>
              <a:rPr lang="en-US" err="1"/>
              <a:t>pages</a:t>
            </a:r>
          </a:p>
          <a:p>
            <a:pPr marL="457200" lvl="0" indent="-317500" algn="l" rtl="0">
              <a:lnSpc>
                <a:spcPct val="150000"/>
              </a:lnSpc>
              <a:spcBef>
                <a:spcPts val="0"/>
              </a:spcBef>
              <a:spcAft>
                <a:spcPts val="0"/>
              </a:spcAft>
              <a:buSzPts val="1400"/>
              <a:buChar char="●"/>
            </a:pPr>
            <a:r>
              <a:rPr lang="en-US" err="1"/>
              <a:t>Import</a:t>
            </a:r>
            <a:r>
              <a:rPr lang="vi"/>
              <a:t> </a:t>
            </a:r>
            <a:r>
              <a:rPr lang="vi" err="1"/>
              <a:t>data</a:t>
            </a:r>
            <a:r>
              <a:rPr lang="vi"/>
              <a:t> to </a:t>
            </a:r>
            <a:r>
              <a:rPr lang="en-US" err="1"/>
              <a:t>elasticsearch</a:t>
            </a:r>
          </a:p>
        </p:txBody>
      </p:sp>
      <p:pic>
        <p:nvPicPr>
          <p:cNvPr id="2" name="Picture 1" descr="A screenshot of a computer program&#10;&#10;Description automatically generated">
            <a:extLst>
              <a:ext uri="{FF2B5EF4-FFF2-40B4-BE49-F238E27FC236}">
                <a16:creationId xmlns:a16="http://schemas.microsoft.com/office/drawing/2014/main" id="{3C65CE2E-A3E0-FAF9-EA9E-4EAA27E2FC59}"/>
              </a:ext>
            </a:extLst>
          </p:cNvPr>
          <p:cNvPicPr>
            <a:picLocks noChangeAspect="1"/>
          </p:cNvPicPr>
          <p:nvPr/>
        </p:nvPicPr>
        <p:blipFill>
          <a:blip r:embed="rId3"/>
          <a:stretch>
            <a:fillRect/>
          </a:stretch>
        </p:blipFill>
        <p:spPr>
          <a:xfrm>
            <a:off x="3901559" y="1041511"/>
            <a:ext cx="4689386" cy="1643801"/>
          </a:xfrm>
          <a:prstGeom prst="rect">
            <a:avLst/>
          </a:prstGeom>
        </p:spPr>
      </p:pic>
      <p:pic>
        <p:nvPicPr>
          <p:cNvPr id="3" name="Picture 2" descr="A screen shot of a computer code&#10;&#10;Description automatically generated">
            <a:extLst>
              <a:ext uri="{FF2B5EF4-FFF2-40B4-BE49-F238E27FC236}">
                <a16:creationId xmlns:a16="http://schemas.microsoft.com/office/drawing/2014/main" id="{46A16251-EE1E-35A3-5500-4B250CA0C208}"/>
              </a:ext>
            </a:extLst>
          </p:cNvPr>
          <p:cNvPicPr>
            <a:picLocks noChangeAspect="1"/>
          </p:cNvPicPr>
          <p:nvPr/>
        </p:nvPicPr>
        <p:blipFill>
          <a:blip r:embed="rId4"/>
          <a:stretch>
            <a:fillRect/>
          </a:stretch>
        </p:blipFill>
        <p:spPr>
          <a:xfrm>
            <a:off x="3898006" y="2902241"/>
            <a:ext cx="4680398" cy="14801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vi"/>
              <a:t>11</a:t>
            </a:fld>
            <a:endParaRPr/>
          </a:p>
        </p:txBody>
      </p:sp>
      <p:sp>
        <p:nvSpPr>
          <p:cNvPr id="182" name="Google Shape;182;p31"/>
          <p:cNvSpPr txBox="1">
            <a:spLocks noGrp="1"/>
          </p:cNvSpPr>
          <p:nvPr>
            <p:ph type="title"/>
          </p:nvPr>
        </p:nvSpPr>
        <p:spPr>
          <a:xfrm>
            <a:off x="235052" y="58960"/>
            <a:ext cx="8673900" cy="339000"/>
          </a:xfrm>
          <a:prstGeom prst="rect">
            <a:avLst/>
          </a:prstGeom>
          <a:noFill/>
          <a:ln>
            <a:noFill/>
          </a:ln>
        </p:spPr>
        <p:txBody>
          <a:bodyPr spcFirstLastPara="1" wrap="square" lIns="91425" tIns="45700" rIns="91425" bIns="45700" anchor="t" anchorCtr="0">
            <a:noAutofit/>
          </a:bodyPr>
          <a:lstStyle/>
          <a:p>
            <a:pPr marL="0" lvl="0" indent="0" algn="l">
              <a:lnSpc>
                <a:spcPct val="90000"/>
              </a:lnSpc>
              <a:spcBef>
                <a:spcPts val="0"/>
              </a:spcBef>
              <a:spcAft>
                <a:spcPts val="0"/>
              </a:spcAft>
              <a:buNone/>
            </a:pPr>
            <a:r>
              <a:rPr lang="vi" err="1"/>
              <a:t>Data</a:t>
            </a:r>
            <a:r>
              <a:rPr lang="vi"/>
              <a:t> </a:t>
            </a:r>
            <a:r>
              <a:rPr lang="vi" err="1"/>
              <a:t>Piplines</a:t>
            </a:r>
            <a:endParaRPr lang="en-US" err="1"/>
          </a:p>
        </p:txBody>
      </p:sp>
      <p:pic>
        <p:nvPicPr>
          <p:cNvPr id="4" name="Kazam_screencast_00000">
            <a:hlinkClick r:id="" action="ppaction://media"/>
            <a:extLst>
              <a:ext uri="{FF2B5EF4-FFF2-40B4-BE49-F238E27FC236}">
                <a16:creationId xmlns:a16="http://schemas.microsoft.com/office/drawing/2014/main" id="{B06F574B-2CC5-3C99-8324-6C114F5298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5398" y="508371"/>
            <a:ext cx="8206066" cy="4606177"/>
          </a:xfrm>
          <a:prstGeom prst="rect">
            <a:avLst/>
          </a:prstGeom>
        </p:spPr>
      </p:pic>
    </p:spTree>
    <p:extLst>
      <p:ext uri="{BB962C8B-B14F-4D97-AF65-F5344CB8AC3E}">
        <p14:creationId xmlns:p14="http://schemas.microsoft.com/office/powerpoint/2010/main" val="100505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body" idx="1"/>
          </p:nvPr>
        </p:nvSpPr>
        <p:spPr>
          <a:xfrm>
            <a:off x="4352080" y="498300"/>
            <a:ext cx="4363656" cy="41469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b="1"/>
              <a:t>Keyword-Driven Sentiment Analysis</a:t>
            </a:r>
            <a:endParaRPr lang="vi" b="1"/>
          </a:p>
        </p:txBody>
      </p:sp>
      <p:sp>
        <p:nvSpPr>
          <p:cNvPr id="214" name="Google Shape;214;p35"/>
          <p:cNvSpPr txBox="1">
            <a:spLocks noGrp="1"/>
          </p:cNvSpPr>
          <p:nvPr>
            <p:ph type="sldNum" idx="12"/>
          </p:nvPr>
        </p:nvSpPr>
        <p:spPr>
          <a:xfrm>
            <a:off x="6867383" y="4929095"/>
            <a:ext cx="20574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vi"/>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vi"/>
              <a:t>13</a:t>
            </a:fld>
            <a:endParaRPr/>
          </a:p>
        </p:txBody>
      </p:sp>
      <p:sp>
        <p:nvSpPr>
          <p:cNvPr id="182" name="Google Shape;182;p31"/>
          <p:cNvSpPr txBox="1">
            <a:spLocks noGrp="1"/>
          </p:cNvSpPr>
          <p:nvPr>
            <p:ph type="title"/>
          </p:nvPr>
        </p:nvSpPr>
        <p:spPr>
          <a:xfrm>
            <a:off x="235052" y="58960"/>
            <a:ext cx="8673900" cy="339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t>Motivation</a:t>
            </a:r>
            <a:endParaRPr/>
          </a:p>
        </p:txBody>
      </p:sp>
      <p:pic>
        <p:nvPicPr>
          <p:cNvPr id="1026" name="Picture 2" descr="News icons for free download | Freepik">
            <a:extLst>
              <a:ext uri="{FF2B5EF4-FFF2-40B4-BE49-F238E27FC236}">
                <a16:creationId xmlns:a16="http://schemas.microsoft.com/office/drawing/2014/main" id="{8CD63C7B-CCE6-4004-7870-E18BA508A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756" y="2376957"/>
            <a:ext cx="630040" cy="630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 Sources Icon Royalty-Free Images, Stock Photos &amp; Pictures |  Shutterstock">
            <a:extLst>
              <a:ext uri="{FF2B5EF4-FFF2-40B4-BE49-F238E27FC236}">
                <a16:creationId xmlns:a16="http://schemas.microsoft.com/office/drawing/2014/main" id="{A7581B74-5A82-153C-A76B-C19571C9F5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52" y="1061153"/>
            <a:ext cx="854463" cy="854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Data Sources Icon Royalty-Free Images, Stock Photos &amp; Pictures |  Shutterstock">
            <a:extLst>
              <a:ext uri="{FF2B5EF4-FFF2-40B4-BE49-F238E27FC236}">
                <a16:creationId xmlns:a16="http://schemas.microsoft.com/office/drawing/2014/main" id="{C1500341-EBD3-611C-3526-38D34FECA8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55" y="2152534"/>
            <a:ext cx="854463" cy="8544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Data Sources Icon Royalty-Free Images, Stock Photos &amp; Pictures |  Shutterstock">
            <a:extLst>
              <a:ext uri="{FF2B5EF4-FFF2-40B4-BE49-F238E27FC236}">
                <a16:creationId xmlns:a16="http://schemas.microsoft.com/office/drawing/2014/main" id="{CEB9203D-796E-55C5-D416-19ED85BA0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55" y="3243915"/>
            <a:ext cx="854463" cy="85446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e 3">
            <a:extLst>
              <a:ext uri="{FF2B5EF4-FFF2-40B4-BE49-F238E27FC236}">
                <a16:creationId xmlns:a16="http://schemas.microsoft.com/office/drawing/2014/main" id="{02EBE570-C9B9-F13E-867D-A1EC018BEDCE}"/>
              </a:ext>
            </a:extLst>
          </p:cNvPr>
          <p:cNvSpPr/>
          <p:nvPr/>
        </p:nvSpPr>
        <p:spPr>
          <a:xfrm>
            <a:off x="1089515" y="1488384"/>
            <a:ext cx="341079" cy="241993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6" name="TextBox 5">
            <a:extLst>
              <a:ext uri="{FF2B5EF4-FFF2-40B4-BE49-F238E27FC236}">
                <a16:creationId xmlns:a16="http://schemas.microsoft.com/office/drawing/2014/main" id="{7B0DC994-E310-ADC8-7AE3-1604205AD5B4}"/>
              </a:ext>
            </a:extLst>
          </p:cNvPr>
          <p:cNvSpPr txBox="1"/>
          <p:nvPr/>
        </p:nvSpPr>
        <p:spPr>
          <a:xfrm>
            <a:off x="2285056" y="1217033"/>
            <a:ext cx="6805547" cy="29673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News is collected from </a:t>
            </a:r>
            <a:r>
              <a:rPr lang="en-US" b="1">
                <a:latin typeface="Calibri" panose="020F0502020204030204" pitchFamily="34" charset="0"/>
                <a:cs typeface="Calibri" panose="020F0502020204030204" pitchFamily="34" charset="0"/>
              </a:rPr>
              <a:t>multiple sources</a:t>
            </a:r>
            <a:r>
              <a:rPr lang="en-US">
                <a:latin typeface="Calibri" panose="020F0502020204030204" pitchFamily="34" charset="0"/>
                <a:cs typeface="Calibri" panose="020F0502020204030204" pitchFamily="34" charset="0"/>
              </a:rPr>
              <a:t>, resulting in a </a:t>
            </a:r>
            <a:r>
              <a:rPr lang="en-US" b="1">
                <a:latin typeface="Calibri" panose="020F0502020204030204" pitchFamily="34" charset="0"/>
                <a:cs typeface="Calibri" panose="020F0502020204030204" pitchFamily="34" charset="0"/>
              </a:rPr>
              <a:t>large volume of data</a:t>
            </a:r>
            <a:r>
              <a:rPr lang="en-US">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b="1">
                <a:latin typeface="Calibri" panose="020F0502020204030204" pitchFamily="34" charset="0"/>
                <a:cs typeface="Calibri" panose="020F0502020204030204" pitchFamily="34" charset="0"/>
              </a:rPr>
              <a:t>Traditionally</a:t>
            </a:r>
            <a:r>
              <a:rPr lang="en-US">
                <a:latin typeface="Calibri" panose="020F0502020204030204" pitchFamily="34" charset="0"/>
                <a:cs typeface="Calibri" panose="020F0502020204030204" pitchFamily="34" charset="0"/>
              </a:rPr>
              <a:t>, </a:t>
            </a:r>
            <a:r>
              <a:rPr lang="en-US" b="1">
                <a:latin typeface="Calibri" panose="020F0502020204030204" pitchFamily="34" charset="0"/>
                <a:cs typeface="Calibri" panose="020F0502020204030204" pitchFamily="34" charset="0"/>
              </a:rPr>
              <a:t>sentiment</a:t>
            </a:r>
            <a:r>
              <a:rPr lang="en-US">
                <a:latin typeface="Calibri" panose="020F0502020204030204" pitchFamily="34" charset="0"/>
                <a:cs typeface="Calibri" panose="020F0502020204030204" pitchFamily="34" charset="0"/>
              </a:rPr>
              <a:t> analysis is applied to each </a:t>
            </a:r>
            <a:r>
              <a:rPr lang="en-US" b="1">
                <a:latin typeface="Calibri" panose="020F0502020204030204" pitchFamily="34" charset="0"/>
                <a:cs typeface="Calibri" panose="020F0502020204030204" pitchFamily="34" charset="0"/>
              </a:rPr>
              <a:t>article individually</a:t>
            </a:r>
            <a:r>
              <a:rPr lang="en-US">
                <a:latin typeface="Calibri" panose="020F0502020204030204" pitchFamily="34" charset="0"/>
                <a:cs typeface="Calibri" panose="020F0502020204030204" pitchFamily="34" charset="0"/>
              </a:rPr>
              <a:t>, resulting in </a:t>
            </a:r>
            <a:r>
              <a:rPr lang="en-US" b="1">
                <a:latin typeface="Calibri" panose="020F0502020204030204" pitchFamily="34" charset="0"/>
                <a:cs typeface="Calibri" panose="020F0502020204030204" pitchFamily="34" charset="0"/>
              </a:rPr>
              <a:t>separate scores</a:t>
            </a:r>
            <a:r>
              <a:rPr lang="en-US">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This approach is </a:t>
            </a:r>
            <a:r>
              <a:rPr lang="en-US" b="1">
                <a:latin typeface="Calibri" panose="020F0502020204030204" pitchFamily="34" charset="0"/>
                <a:cs typeface="Calibri" panose="020F0502020204030204" pitchFamily="34" charset="0"/>
              </a:rPr>
              <a:t>inefficient</a:t>
            </a:r>
            <a:r>
              <a:rPr lang="en-US">
                <a:latin typeface="Calibri" panose="020F0502020204030204" pitchFamily="34" charset="0"/>
                <a:cs typeface="Calibri" panose="020F0502020204030204" pitchFamily="34" charset="0"/>
              </a:rPr>
              <a:t> due to the high number of articles.</a:t>
            </a:r>
          </a:p>
          <a:p>
            <a:pPr marL="285750" lvl="7" indent="-285750">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In this project, we propose a </a:t>
            </a:r>
            <a:r>
              <a:rPr lang="en-US" b="1" i="1">
                <a:latin typeface="Calibri" panose="020F0502020204030204" pitchFamily="34" charset="0"/>
                <a:cs typeface="Calibri" panose="020F0502020204030204" pitchFamily="34" charset="0"/>
              </a:rPr>
              <a:t>keyword-focused sentiment analysis</a:t>
            </a:r>
            <a:r>
              <a:rPr lang="en-US">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Sentiment analysis is performed for </a:t>
            </a:r>
            <a:r>
              <a:rPr lang="en-US" b="1">
                <a:latin typeface="Calibri" panose="020F0502020204030204" pitchFamily="34" charset="0"/>
                <a:cs typeface="Calibri" panose="020F0502020204030204" pitchFamily="34" charset="0"/>
              </a:rPr>
              <a:t>each keyword across all articles</a:t>
            </a:r>
            <a:r>
              <a:rPr lang="en-US">
                <a:latin typeface="Calibri" panose="020F0502020204030204" pitchFamily="34" charset="0"/>
                <a:cs typeface="Calibri" panose="020F0502020204030204" pitchFamily="34" charset="0"/>
              </a:rPr>
              <a:t>.</a:t>
            </a:r>
          </a:p>
          <a:p>
            <a:pPr marL="285750" indent="-285750">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This allows </a:t>
            </a:r>
            <a:r>
              <a:rPr lang="en-US" b="1">
                <a:latin typeface="Calibri" panose="020F0502020204030204" pitchFamily="34" charset="0"/>
                <a:cs typeface="Calibri" panose="020F0502020204030204" pitchFamily="34" charset="0"/>
              </a:rPr>
              <a:t>readers</a:t>
            </a:r>
            <a:r>
              <a:rPr lang="en-US">
                <a:latin typeface="Calibri" panose="020F0502020204030204" pitchFamily="34" charset="0"/>
                <a:cs typeface="Calibri" panose="020F0502020204030204" pitchFamily="34" charset="0"/>
              </a:rPr>
              <a:t> and </a:t>
            </a:r>
            <a:r>
              <a:rPr lang="en-US" b="1">
                <a:latin typeface="Calibri" panose="020F0502020204030204" pitchFamily="34" charset="0"/>
                <a:cs typeface="Calibri" panose="020F0502020204030204" pitchFamily="34" charset="0"/>
              </a:rPr>
              <a:t>investors</a:t>
            </a:r>
            <a:r>
              <a:rPr lang="en-US">
                <a:latin typeface="Calibri" panose="020F0502020204030204" pitchFamily="34" charset="0"/>
                <a:cs typeface="Calibri" panose="020F0502020204030204" pitchFamily="34" charset="0"/>
              </a:rPr>
              <a:t> to </a:t>
            </a:r>
            <a:r>
              <a:rPr lang="en-US" b="1">
                <a:latin typeface="Calibri" panose="020F0502020204030204" pitchFamily="34" charset="0"/>
                <a:cs typeface="Calibri" panose="020F0502020204030204" pitchFamily="34" charset="0"/>
              </a:rPr>
              <a:t>focus</a:t>
            </a:r>
            <a:r>
              <a:rPr lang="en-US">
                <a:latin typeface="Calibri" panose="020F0502020204030204" pitchFamily="34" charset="0"/>
                <a:cs typeface="Calibri" panose="020F0502020204030204" pitchFamily="34" charset="0"/>
              </a:rPr>
              <a:t> on </a:t>
            </a:r>
            <a:r>
              <a:rPr lang="en-US" b="1">
                <a:latin typeface="Calibri" panose="020F0502020204030204" pitchFamily="34" charset="0"/>
                <a:cs typeface="Calibri" panose="020F0502020204030204" pitchFamily="34" charset="0"/>
              </a:rPr>
              <a:t>keywords of interest</a:t>
            </a:r>
            <a:r>
              <a:rPr lang="en-US">
                <a:latin typeface="Calibri" panose="020F0502020204030204" pitchFamily="34" charset="0"/>
                <a:cs typeface="Calibri" panose="020F0502020204030204" pitchFamily="34" charset="0"/>
              </a:rPr>
              <a:t>.</a:t>
            </a:r>
          </a:p>
          <a:p>
            <a:pPr marL="285750" lvl="4" indent="-285750">
              <a:lnSpc>
                <a:spcPct val="150000"/>
              </a:lnSpc>
              <a:buFont typeface="Arial" panose="020B0604020202020204" pitchFamily="34" charset="0"/>
              <a:buChar char="•"/>
            </a:pPr>
            <a:r>
              <a:rPr lang="en-US">
                <a:latin typeface="Calibri" panose="020F0502020204030204" pitchFamily="34" charset="0"/>
                <a:cs typeface="Calibri" panose="020F0502020204030204" pitchFamily="34" charset="0"/>
              </a:rPr>
              <a:t>Keywords can have associated sentiments (</a:t>
            </a:r>
            <a:r>
              <a:rPr lang="en-US" b="1">
                <a:latin typeface="Calibri" panose="020F0502020204030204" pitchFamily="34" charset="0"/>
                <a:cs typeface="Calibri" panose="020F0502020204030204" pitchFamily="34" charset="0"/>
              </a:rPr>
              <a:t>positive or negative</a:t>
            </a:r>
            <a:r>
              <a:rPr lang="en-US">
                <a:latin typeface="Calibri" panose="020F0502020204030204" pitchFamily="34" charset="0"/>
                <a:cs typeface="Calibri" panose="020F0502020204030204" pitchFamily="34" charset="0"/>
              </a:rPr>
              <a:t>) based on the news.</a:t>
            </a:r>
          </a:p>
          <a:p>
            <a:pPr marL="285750" indent="-285750">
              <a:lnSpc>
                <a:spcPct val="150000"/>
              </a:lnSpc>
              <a:buFont typeface="Arial" panose="020B0604020202020204" pitchFamily="34" charset="0"/>
              <a:buChar char="•"/>
            </a:pPr>
            <a:r>
              <a:rPr lang="en-US" i="1">
                <a:latin typeface="Calibri" panose="020F0502020204030204" pitchFamily="34" charset="0"/>
                <a:cs typeface="Calibri" panose="020F0502020204030204" pitchFamily="34" charset="0"/>
              </a:rPr>
              <a:t>So, how do we implement this?</a:t>
            </a:r>
          </a:p>
        </p:txBody>
      </p:sp>
    </p:spTree>
    <p:extLst>
      <p:ext uri="{BB962C8B-B14F-4D97-AF65-F5344CB8AC3E}">
        <p14:creationId xmlns:p14="http://schemas.microsoft.com/office/powerpoint/2010/main" val="448459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vi"/>
              <a:t>14</a:t>
            </a:fld>
            <a:endParaRPr/>
          </a:p>
        </p:txBody>
      </p:sp>
      <p:sp>
        <p:nvSpPr>
          <p:cNvPr id="182" name="Google Shape;182;p31"/>
          <p:cNvSpPr txBox="1">
            <a:spLocks noGrp="1"/>
          </p:cNvSpPr>
          <p:nvPr>
            <p:ph type="title"/>
          </p:nvPr>
        </p:nvSpPr>
        <p:spPr>
          <a:xfrm>
            <a:off x="235052" y="58960"/>
            <a:ext cx="8673900" cy="339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t>Keyword extraction (1)</a:t>
            </a:r>
            <a:endParaRPr/>
          </a:p>
        </p:txBody>
      </p:sp>
      <p:sp>
        <p:nvSpPr>
          <p:cNvPr id="6" name="TextBox 5">
            <a:extLst>
              <a:ext uri="{FF2B5EF4-FFF2-40B4-BE49-F238E27FC236}">
                <a16:creationId xmlns:a16="http://schemas.microsoft.com/office/drawing/2014/main" id="{7B0DC994-E310-ADC8-7AE3-1604205AD5B4}"/>
              </a:ext>
            </a:extLst>
          </p:cNvPr>
          <p:cNvSpPr txBox="1"/>
          <p:nvPr/>
        </p:nvSpPr>
        <p:spPr>
          <a:xfrm>
            <a:off x="2796596" y="961761"/>
            <a:ext cx="6260636" cy="13515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i="0" u="none" strike="noStrike">
                <a:solidFill>
                  <a:srgbClr val="242424"/>
                </a:solidFill>
                <a:effectLst/>
                <a:highlight>
                  <a:srgbClr val="FFFFFF"/>
                </a:highlight>
                <a:latin typeface="Calibri" panose="020F0502020204030204" pitchFamily="34" charset="0"/>
                <a:cs typeface="Calibri" panose="020F0502020204030204" pitchFamily="34" charset="0"/>
              </a:rPr>
              <a:t>When we want to understand key information from specific documents, we typically turn towards </a:t>
            </a:r>
            <a:r>
              <a:rPr lang="en-US" b="1" i="0" u="none" strike="noStrike">
                <a:solidFill>
                  <a:srgbClr val="242424"/>
                </a:solidFill>
                <a:effectLst/>
                <a:latin typeface="Calibri" panose="020F0502020204030204" pitchFamily="34" charset="0"/>
                <a:cs typeface="Calibri" panose="020F0502020204030204" pitchFamily="34" charset="0"/>
              </a:rPr>
              <a:t>keyword extraction</a:t>
            </a:r>
            <a:r>
              <a:rPr lang="en-US" b="0" i="0" u="none" strike="noStrike">
                <a:solidFill>
                  <a:srgbClr val="242424"/>
                </a:solidFill>
                <a:effectLst/>
                <a:highlight>
                  <a:srgbClr val="FFFFFF"/>
                </a:highlight>
                <a:latin typeface="Calibri" panose="020F0502020204030204" pitchFamily="34" charset="0"/>
                <a:cs typeface="Calibri" panose="020F0502020204030204" pitchFamily="34" charset="0"/>
              </a:rPr>
              <a:t>. </a:t>
            </a:r>
          </a:p>
          <a:p>
            <a:pPr marL="285750" indent="-285750">
              <a:lnSpc>
                <a:spcPct val="150000"/>
              </a:lnSpc>
              <a:buFont typeface="Arial" panose="020B0604020202020204" pitchFamily="34" charset="0"/>
              <a:buChar char="•"/>
            </a:pPr>
            <a:r>
              <a:rPr lang="en-US" b="0" i="0" u="none" strike="noStrike">
                <a:solidFill>
                  <a:srgbClr val="242424"/>
                </a:solidFill>
                <a:effectLst/>
                <a:highlight>
                  <a:srgbClr val="FFFFFF"/>
                </a:highlight>
                <a:latin typeface="Calibri" panose="020F0502020204030204" pitchFamily="34" charset="0"/>
                <a:cs typeface="Calibri" panose="020F0502020204030204" pitchFamily="34" charset="0"/>
              </a:rPr>
              <a:t>Keyword extraction is the automated process of extracting the words and phrases that are most relevant to an input text.</a:t>
            </a:r>
            <a:endParaRPr lang="en-US">
              <a:latin typeface="Calibri" panose="020F0502020204030204" pitchFamily="34" charset="0"/>
              <a:cs typeface="Calibri" panose="020F0502020204030204" pitchFamily="34" charset="0"/>
            </a:endParaRPr>
          </a:p>
        </p:txBody>
      </p:sp>
      <p:pic>
        <p:nvPicPr>
          <p:cNvPr id="3074" name="Picture 2" descr="Chính thức] Cài đặt keyword cho từng bài post trên fanpage">
            <a:extLst>
              <a:ext uri="{FF2B5EF4-FFF2-40B4-BE49-F238E27FC236}">
                <a16:creationId xmlns:a16="http://schemas.microsoft.com/office/drawing/2014/main" id="{7FD9940D-7393-99B6-6D88-74C5ED428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9961"/>
            <a:ext cx="2729109" cy="1535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tatistics Icon&quot; Images – Browse 864 Stock Photos, Vectors, and Video |  Adobe Stock">
            <a:extLst>
              <a:ext uri="{FF2B5EF4-FFF2-40B4-BE49-F238E27FC236}">
                <a16:creationId xmlns:a16="http://schemas.microsoft.com/office/drawing/2014/main" id="{D8624C0B-B4EF-4131-1083-C927ECAE4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052" y="2530458"/>
            <a:ext cx="810946" cy="8109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8BDE929-BB83-C324-774F-41EF46222B4E}"/>
              </a:ext>
            </a:extLst>
          </p:cNvPr>
          <p:cNvSpPr txBox="1"/>
          <p:nvPr/>
        </p:nvSpPr>
        <p:spPr>
          <a:xfrm>
            <a:off x="1235033" y="2765564"/>
            <a:ext cx="7689750" cy="617733"/>
          </a:xfrm>
          <a:prstGeom prst="rect">
            <a:avLst/>
          </a:prstGeom>
          <a:noFill/>
        </p:spPr>
        <p:txBody>
          <a:bodyPr wrap="square" rtlCol="0">
            <a:spAutoFit/>
          </a:bodyPr>
          <a:lstStyle/>
          <a:p>
            <a:pPr>
              <a:lnSpc>
                <a:spcPct val="150000"/>
              </a:lnSpc>
            </a:pPr>
            <a:r>
              <a:rPr lang="en-US" sz="1200" i="1">
                <a:latin typeface="Calibri" panose="020F0502020204030204" pitchFamily="34" charset="0"/>
                <a:cs typeface="Calibri" panose="020F0502020204030204" pitchFamily="34" charset="0"/>
              </a:rPr>
              <a:t>Statistical-based</a:t>
            </a:r>
            <a:r>
              <a:rPr lang="en-US" sz="1200">
                <a:latin typeface="Calibri" panose="020F0502020204030204" pitchFamily="34" charset="0"/>
                <a:cs typeface="Calibri" panose="020F0502020204030204" pitchFamily="34" charset="0"/>
              </a:rPr>
              <a:t> approaches are </a:t>
            </a:r>
            <a:r>
              <a:rPr lang="en-US" sz="1200" b="1">
                <a:latin typeface="Calibri" panose="020F0502020204030204" pitchFamily="34" charset="0"/>
                <a:cs typeface="Calibri" panose="020F0502020204030204" pitchFamily="34" charset="0"/>
              </a:rPr>
              <a:t>not good </a:t>
            </a:r>
            <a:r>
              <a:rPr lang="en-US" sz="1200">
                <a:latin typeface="Calibri" panose="020F0502020204030204" pitchFamily="34" charset="0"/>
                <a:cs typeface="Calibri" panose="020F0502020204030204" pitchFamily="34" charset="0"/>
              </a:rPr>
              <a:t>on </a:t>
            </a:r>
            <a:r>
              <a:rPr lang="en-US" sz="1200" b="1">
                <a:latin typeface="Calibri" panose="020F0502020204030204" pitchFamily="34" charset="0"/>
                <a:cs typeface="Calibri" panose="020F0502020204030204" pitchFamily="34" charset="0"/>
              </a:rPr>
              <a:t>semantic similarity </a:t>
            </a:r>
            <a:r>
              <a:rPr lang="en-US" sz="1200">
                <a:latin typeface="Calibri" panose="020F0502020204030204" pitchFamily="34" charset="0"/>
                <a:cs typeface="Calibri" panose="020F0502020204030204" pitchFamily="34" charset="0"/>
              </a:rPr>
              <a:t>since they are </a:t>
            </a:r>
            <a:r>
              <a:rPr lang="en-US" sz="1200" i="1">
                <a:latin typeface="Calibri" panose="020F0502020204030204" pitchFamily="34" charset="0"/>
                <a:cs typeface="Calibri" panose="020F0502020204030204" pitchFamily="34" charset="0"/>
              </a:rPr>
              <a:t>surface-level analysis </a:t>
            </a:r>
            <a:r>
              <a:rPr lang="en-US" sz="1200">
                <a:latin typeface="Calibri" panose="020F0502020204030204" pitchFamily="34" charset="0"/>
                <a:cs typeface="Calibri" panose="020F0502020204030204" pitchFamily="34" charset="0"/>
              </a:rPr>
              <a:t>with </a:t>
            </a:r>
            <a:r>
              <a:rPr lang="en-US" sz="1200" i="1">
                <a:latin typeface="Calibri" panose="020F0502020204030204" pitchFamily="34" charset="0"/>
                <a:cs typeface="Calibri" panose="020F0502020204030204" pitchFamily="34" charset="0"/>
              </a:rPr>
              <a:t>lack of context understanding.</a:t>
            </a:r>
            <a:endParaRPr lang="en-US" sz="1200" b="1" i="1">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16E3B8ED-576B-7B5F-201D-0BC18B9F313F}"/>
              </a:ext>
            </a:extLst>
          </p:cNvPr>
          <p:cNvPicPr>
            <a:picLocks noChangeAspect="1"/>
          </p:cNvPicPr>
          <p:nvPr/>
        </p:nvPicPr>
        <p:blipFill>
          <a:blip r:embed="rId5"/>
          <a:stretch>
            <a:fillRect/>
          </a:stretch>
        </p:blipFill>
        <p:spPr>
          <a:xfrm>
            <a:off x="167936" y="3525641"/>
            <a:ext cx="945177" cy="957950"/>
          </a:xfrm>
          <a:prstGeom prst="rect">
            <a:avLst/>
          </a:prstGeom>
        </p:spPr>
      </p:pic>
      <p:sp>
        <p:nvSpPr>
          <p:cNvPr id="11" name="TextBox 10">
            <a:extLst>
              <a:ext uri="{FF2B5EF4-FFF2-40B4-BE49-F238E27FC236}">
                <a16:creationId xmlns:a16="http://schemas.microsoft.com/office/drawing/2014/main" id="{F6ECB0AC-8EF2-1C39-5411-F73E6D846B00}"/>
              </a:ext>
            </a:extLst>
          </p:cNvPr>
          <p:cNvSpPr txBox="1"/>
          <p:nvPr/>
        </p:nvSpPr>
        <p:spPr>
          <a:xfrm>
            <a:off x="1235033" y="3620627"/>
            <a:ext cx="7328289" cy="617733"/>
          </a:xfrm>
          <a:prstGeom prst="rect">
            <a:avLst/>
          </a:prstGeom>
          <a:noFill/>
        </p:spPr>
        <p:txBody>
          <a:bodyPr wrap="square" rtlCol="0">
            <a:spAutoFit/>
          </a:bodyPr>
          <a:lstStyle/>
          <a:p>
            <a:pPr>
              <a:lnSpc>
                <a:spcPct val="150000"/>
              </a:lnSpc>
            </a:pPr>
            <a:r>
              <a:rPr lang="en-US" sz="1200">
                <a:latin typeface="Calibri" panose="020F0502020204030204" pitchFamily="34" charset="0"/>
                <a:cs typeface="Calibri" panose="020F0502020204030204" pitchFamily="34" charset="0"/>
              </a:rPr>
              <a:t>In comes </a:t>
            </a:r>
            <a:r>
              <a:rPr lang="en-US" sz="1200" b="1" i="1">
                <a:latin typeface="Calibri" panose="020F0502020204030204" pitchFamily="34" charset="0"/>
                <a:cs typeface="Calibri" panose="020F0502020204030204" pitchFamily="34" charset="0"/>
              </a:rPr>
              <a:t>BERT</a:t>
            </a:r>
            <a:r>
              <a:rPr lang="en-US" sz="1200">
                <a:latin typeface="Calibri" panose="020F0502020204030204" pitchFamily="34" charset="0"/>
                <a:cs typeface="Calibri" panose="020F0502020204030204" pitchFamily="34" charset="0"/>
              </a:rPr>
              <a:t>. BERT is a </a:t>
            </a:r>
            <a:r>
              <a:rPr lang="en-US" sz="1200" b="1">
                <a:latin typeface="Calibri" panose="020F0502020204030204" pitchFamily="34" charset="0"/>
                <a:cs typeface="Calibri" panose="020F0502020204030204" pitchFamily="34" charset="0"/>
              </a:rPr>
              <a:t>bi-directional transformer </a:t>
            </a:r>
            <a:r>
              <a:rPr lang="en-US" sz="1200">
                <a:latin typeface="Calibri" panose="020F0502020204030204" pitchFamily="34" charset="0"/>
                <a:cs typeface="Calibri" panose="020F0502020204030204" pitchFamily="34" charset="0"/>
              </a:rPr>
              <a:t>model that allows us to transform phrases and documents to vectors that </a:t>
            </a:r>
            <a:r>
              <a:rPr lang="en-US" sz="1200" b="1">
                <a:latin typeface="Calibri" panose="020F0502020204030204" pitchFamily="34" charset="0"/>
                <a:cs typeface="Calibri" panose="020F0502020204030204" pitchFamily="34" charset="0"/>
              </a:rPr>
              <a:t>capture their meaning</a:t>
            </a:r>
            <a:r>
              <a:rPr lang="en-US" sz="1200">
                <a:latin typeface="Calibri" panose="020F0502020204030204" pitchFamily="34" charset="0"/>
                <a:cs typeface="Calibri" panose="020F0502020204030204" pitchFamily="34" charset="0"/>
              </a:rPr>
              <a:t>.</a:t>
            </a:r>
            <a:endParaRPr lang="en-US" sz="12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4679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vi"/>
              <a:t>15</a:t>
            </a:fld>
            <a:endParaRPr/>
          </a:p>
        </p:txBody>
      </p:sp>
      <p:sp>
        <p:nvSpPr>
          <p:cNvPr id="182" name="Google Shape;182;p31"/>
          <p:cNvSpPr txBox="1">
            <a:spLocks noGrp="1"/>
          </p:cNvSpPr>
          <p:nvPr>
            <p:ph type="title"/>
          </p:nvPr>
        </p:nvSpPr>
        <p:spPr>
          <a:xfrm>
            <a:off x="235052" y="58960"/>
            <a:ext cx="8673900" cy="339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t>Keyword extraction (2)</a:t>
            </a:r>
            <a:endParaRPr/>
          </a:p>
        </p:txBody>
      </p:sp>
      <p:sp>
        <p:nvSpPr>
          <p:cNvPr id="6" name="TextBox 5">
            <a:extLst>
              <a:ext uri="{FF2B5EF4-FFF2-40B4-BE49-F238E27FC236}">
                <a16:creationId xmlns:a16="http://schemas.microsoft.com/office/drawing/2014/main" id="{7B0DC994-E310-ADC8-7AE3-1604205AD5B4}"/>
              </a:ext>
            </a:extLst>
          </p:cNvPr>
          <p:cNvSpPr txBox="1"/>
          <p:nvPr/>
        </p:nvSpPr>
        <p:spPr>
          <a:xfrm>
            <a:off x="3614257" y="974275"/>
            <a:ext cx="2860373" cy="382092"/>
          </a:xfrm>
          <a:prstGeom prst="rect">
            <a:avLst/>
          </a:prstGeom>
          <a:noFill/>
        </p:spPr>
        <p:txBody>
          <a:bodyPr wrap="square" rtlCol="0">
            <a:spAutoFit/>
          </a:bodyPr>
          <a:lstStyle/>
          <a:p>
            <a:pPr>
              <a:lnSpc>
                <a:spcPct val="150000"/>
              </a:lnSpc>
            </a:pPr>
            <a:r>
              <a:rPr lang="en-US" b="1">
                <a:solidFill>
                  <a:srgbClr val="242424"/>
                </a:solidFill>
                <a:highlight>
                  <a:srgbClr val="FFFFFF"/>
                </a:highlight>
                <a:latin typeface="Calibri" panose="020F0502020204030204" pitchFamily="34" charset="0"/>
                <a:cs typeface="Calibri" panose="020F0502020204030204" pitchFamily="34" charset="0"/>
              </a:rPr>
              <a:t>Data preprocessing: Lemmatization</a:t>
            </a:r>
            <a:endParaRPr lang="en-US" b="1">
              <a:latin typeface="Calibri" panose="020F0502020204030204" pitchFamily="34" charset="0"/>
              <a:cs typeface="Calibri" panose="020F0502020204030204" pitchFamily="34" charset="0"/>
            </a:endParaRPr>
          </a:p>
        </p:txBody>
      </p:sp>
      <p:pic>
        <p:nvPicPr>
          <p:cNvPr id="1026" name="Picture 2" descr="Data Preprocessing Icons - Free SVG &amp; PNG Data Preprocessing Images - Noun  Project">
            <a:extLst>
              <a:ext uri="{FF2B5EF4-FFF2-40B4-BE49-F238E27FC236}">
                <a16:creationId xmlns:a16="http://schemas.microsoft.com/office/drawing/2014/main" id="{CA9D5761-0A84-79A2-7F98-323E1A6C1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310" y="838868"/>
            <a:ext cx="652906" cy="6529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C36416-495F-3795-2F20-6E3489C02F5E}"/>
              </a:ext>
            </a:extLst>
          </p:cNvPr>
          <p:cNvSpPr txBox="1"/>
          <p:nvPr/>
        </p:nvSpPr>
        <p:spPr>
          <a:xfrm>
            <a:off x="708380" y="1795125"/>
            <a:ext cx="4832930" cy="1028423"/>
          </a:xfrm>
          <a:prstGeom prst="rect">
            <a:avLst/>
          </a:prstGeom>
          <a:noFill/>
        </p:spPr>
        <p:txBody>
          <a:bodyPr wrap="square" rtlCol="0">
            <a:spAutoFit/>
          </a:bodyPr>
          <a:lstStyle/>
          <a:p>
            <a:pPr>
              <a:lnSpc>
                <a:spcPct val="150000"/>
              </a:lnSpc>
            </a:pPr>
            <a:r>
              <a:rPr lang="en-US" b="1" i="1">
                <a:solidFill>
                  <a:srgbClr val="242424"/>
                </a:solidFill>
                <a:highlight>
                  <a:srgbClr val="FFFFFF"/>
                </a:highlight>
                <a:latin typeface="Calibri" panose="020F0502020204030204" pitchFamily="34" charset="0"/>
                <a:cs typeface="Calibri" panose="020F0502020204030204" pitchFamily="34" charset="0"/>
              </a:rPr>
              <a:t>Lemmatization</a:t>
            </a:r>
            <a:r>
              <a:rPr lang="en-US">
                <a:solidFill>
                  <a:srgbClr val="242424"/>
                </a:solidFill>
                <a:highlight>
                  <a:srgbClr val="FFFFFF"/>
                </a:highlight>
                <a:latin typeface="Calibri" panose="020F0502020204030204" pitchFamily="34" charset="0"/>
                <a:cs typeface="Calibri" panose="020F0502020204030204" pitchFamily="34" charset="0"/>
              </a:rPr>
              <a:t> is the process of reducing words to their </a:t>
            </a:r>
            <a:r>
              <a:rPr lang="en-US" b="1">
                <a:solidFill>
                  <a:srgbClr val="242424"/>
                </a:solidFill>
                <a:highlight>
                  <a:srgbClr val="FFFFFF"/>
                </a:highlight>
                <a:latin typeface="Calibri" panose="020F0502020204030204" pitchFamily="34" charset="0"/>
                <a:cs typeface="Calibri" panose="020F0502020204030204" pitchFamily="34" charset="0"/>
              </a:rPr>
              <a:t>base or root form</a:t>
            </a:r>
            <a:r>
              <a:rPr lang="en-US">
                <a:solidFill>
                  <a:srgbClr val="242424"/>
                </a:solidFill>
                <a:highlight>
                  <a:srgbClr val="FFFFFF"/>
                </a:highlight>
                <a:latin typeface="Calibri" panose="020F0502020204030204" pitchFamily="34" charset="0"/>
                <a:cs typeface="Calibri" panose="020F0502020204030204" pitchFamily="34" charset="0"/>
              </a:rPr>
              <a:t>. </a:t>
            </a:r>
            <a:r>
              <a:rPr lang="en-US">
                <a:latin typeface="Calibri" panose="020F0502020204030204" pitchFamily="34" charset="0"/>
                <a:cs typeface="Calibri" panose="020F0502020204030204" pitchFamily="34" charset="0"/>
              </a:rPr>
              <a:t>It ensures that different forms of a word are treated as a single item, </a:t>
            </a:r>
            <a:r>
              <a:rPr lang="en-US" b="1">
                <a:latin typeface="Calibri" panose="020F0502020204030204" pitchFamily="34" charset="0"/>
                <a:cs typeface="Calibri" panose="020F0502020204030204" pitchFamily="34" charset="0"/>
              </a:rPr>
              <a:t>improving the accuracy of text analysis</a:t>
            </a:r>
            <a:r>
              <a:rPr lang="en-US">
                <a:latin typeface="Calibri" panose="020F0502020204030204" pitchFamily="34" charset="0"/>
                <a:cs typeface="Calibri" panose="020F0502020204030204" pitchFamily="34" charset="0"/>
              </a:rPr>
              <a:t>.</a:t>
            </a:r>
          </a:p>
        </p:txBody>
      </p:sp>
      <p:pic>
        <p:nvPicPr>
          <p:cNvPr id="1028" name="Picture 4" descr="Definition Icon Images – Browse 76,005 Stock Photos, Vectors, and Video |  Adobe Stock">
            <a:extLst>
              <a:ext uri="{FF2B5EF4-FFF2-40B4-BE49-F238E27FC236}">
                <a16:creationId xmlns:a16="http://schemas.microsoft.com/office/drawing/2014/main" id="{403A545B-3106-3414-6271-A938BF0F8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55148"/>
            <a:ext cx="708379" cy="7083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are Svg Png Icon Free Download (#546233) - OnlineWebFonts.COM">
            <a:extLst>
              <a:ext uri="{FF2B5EF4-FFF2-40B4-BE49-F238E27FC236}">
                <a16:creationId xmlns:a16="http://schemas.microsoft.com/office/drawing/2014/main" id="{BACFE451-B05E-A2A8-3D12-20EFDD12A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33314"/>
            <a:ext cx="708380" cy="7083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2B5F8B3-D99D-51C8-8A9B-7F31A7478714}"/>
              </a:ext>
            </a:extLst>
          </p:cNvPr>
          <p:cNvSpPr txBox="1"/>
          <p:nvPr/>
        </p:nvSpPr>
        <p:spPr>
          <a:xfrm>
            <a:off x="855813" y="3170447"/>
            <a:ext cx="4744888" cy="1384995"/>
          </a:xfrm>
          <a:prstGeom prst="rect">
            <a:avLst/>
          </a:prstGeom>
          <a:noFill/>
        </p:spPr>
        <p:txBody>
          <a:bodyPr wrap="square">
            <a:spAutoFit/>
          </a:bodyPr>
          <a:lstStyle/>
          <a:p>
            <a:r>
              <a:rPr lang="en-US" b="1" i="1">
                <a:latin typeface="Calibri" panose="020F0502020204030204" pitchFamily="34" charset="0"/>
                <a:cs typeface="Calibri" panose="020F0502020204030204" pitchFamily="34" charset="0"/>
              </a:rPr>
              <a:t>Lemmatization vs. Stemming</a:t>
            </a:r>
          </a:p>
          <a:p>
            <a:endParaRPr lang="en-US" b="1" i="1">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a:latin typeface="Calibri" panose="020F0502020204030204" pitchFamily="34" charset="0"/>
                <a:cs typeface="Calibri" panose="020F0502020204030204" pitchFamily="34" charset="0"/>
              </a:rPr>
              <a:t>Lemmatization:</a:t>
            </a:r>
            <a:r>
              <a:rPr lang="en-US">
                <a:latin typeface="Calibri" panose="020F0502020204030204" pitchFamily="34" charset="0"/>
                <a:cs typeface="Calibri" panose="020F0502020204030204" pitchFamily="34" charset="0"/>
              </a:rPr>
              <a:t> Uses vocabulary and morphological analysis to return the base form (lemma) of a word.</a:t>
            </a:r>
          </a:p>
          <a:p>
            <a:pPr marL="285750" indent="-285750">
              <a:buFont typeface="Arial" panose="020B0604020202020204" pitchFamily="34" charset="0"/>
              <a:buChar char="•"/>
            </a:pPr>
            <a:r>
              <a:rPr lang="en-US" b="1">
                <a:latin typeface="Calibri" panose="020F0502020204030204" pitchFamily="34" charset="0"/>
                <a:cs typeface="Calibri" panose="020F0502020204030204" pitchFamily="34" charset="0"/>
              </a:rPr>
              <a:t>Stemming:</a:t>
            </a:r>
            <a:r>
              <a:rPr lang="en-US">
                <a:latin typeface="Calibri" panose="020F0502020204030204" pitchFamily="34" charset="0"/>
                <a:cs typeface="Calibri" panose="020F0502020204030204" pitchFamily="34" charset="0"/>
              </a:rPr>
              <a:t> Trims word endings to get to the root form but may not return actual words.</a:t>
            </a:r>
          </a:p>
        </p:txBody>
      </p:sp>
      <p:pic>
        <p:nvPicPr>
          <p:cNvPr id="1034" name="Picture 10" descr="Lemmatization">
            <a:extLst>
              <a:ext uri="{FF2B5EF4-FFF2-40B4-BE49-F238E27FC236}">
                <a16:creationId xmlns:a16="http://schemas.microsoft.com/office/drawing/2014/main" id="{E45A5CE1-F818-FD05-8997-D516973479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1309" y="3572848"/>
            <a:ext cx="3602691" cy="11376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DCCCC60-67CF-C0D7-D7B4-A8B52BC62779}"/>
              </a:ext>
            </a:extLst>
          </p:cNvPr>
          <p:cNvPicPr>
            <a:picLocks noChangeAspect="1"/>
          </p:cNvPicPr>
          <p:nvPr/>
        </p:nvPicPr>
        <p:blipFill>
          <a:blip r:embed="rId7"/>
          <a:stretch>
            <a:fillRect/>
          </a:stretch>
        </p:blipFill>
        <p:spPr>
          <a:xfrm>
            <a:off x="6495811" y="1385105"/>
            <a:ext cx="1939809" cy="1848461"/>
          </a:xfrm>
          <a:prstGeom prst="rect">
            <a:avLst/>
          </a:prstGeom>
        </p:spPr>
      </p:pic>
    </p:spTree>
    <p:extLst>
      <p:ext uri="{BB962C8B-B14F-4D97-AF65-F5344CB8AC3E}">
        <p14:creationId xmlns:p14="http://schemas.microsoft.com/office/powerpoint/2010/main" val="2796620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3" name="Picture 2" descr="Data Extraction Icon Royalty-Free Images, Stock Photos &amp; Pictures |  Shutterstock">
            <a:extLst>
              <a:ext uri="{FF2B5EF4-FFF2-40B4-BE49-F238E27FC236}">
                <a16:creationId xmlns:a16="http://schemas.microsoft.com/office/drawing/2014/main" id="{48FC4E64-7820-4014-0474-98C6E5535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874" y="846383"/>
            <a:ext cx="809460" cy="809460"/>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31"/>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vi"/>
              <a:t>16</a:t>
            </a:fld>
            <a:endParaRPr/>
          </a:p>
        </p:txBody>
      </p:sp>
      <p:sp>
        <p:nvSpPr>
          <p:cNvPr id="182" name="Google Shape;182;p31"/>
          <p:cNvSpPr txBox="1">
            <a:spLocks noGrp="1"/>
          </p:cNvSpPr>
          <p:nvPr>
            <p:ph type="title"/>
          </p:nvPr>
        </p:nvSpPr>
        <p:spPr>
          <a:xfrm>
            <a:off x="235052" y="58960"/>
            <a:ext cx="8673900" cy="339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t>Keyword extraction (3)</a:t>
            </a:r>
            <a:endParaRPr/>
          </a:p>
        </p:txBody>
      </p:sp>
      <p:sp>
        <p:nvSpPr>
          <p:cNvPr id="6" name="TextBox 5">
            <a:extLst>
              <a:ext uri="{FF2B5EF4-FFF2-40B4-BE49-F238E27FC236}">
                <a16:creationId xmlns:a16="http://schemas.microsoft.com/office/drawing/2014/main" id="{7B0DC994-E310-ADC8-7AE3-1604205AD5B4}"/>
              </a:ext>
            </a:extLst>
          </p:cNvPr>
          <p:cNvSpPr txBox="1"/>
          <p:nvPr/>
        </p:nvSpPr>
        <p:spPr>
          <a:xfrm>
            <a:off x="3311334" y="1038995"/>
            <a:ext cx="3424157" cy="382092"/>
          </a:xfrm>
          <a:prstGeom prst="rect">
            <a:avLst/>
          </a:prstGeom>
          <a:noFill/>
        </p:spPr>
        <p:txBody>
          <a:bodyPr wrap="square" rtlCol="0">
            <a:spAutoFit/>
          </a:bodyPr>
          <a:lstStyle/>
          <a:p>
            <a:pPr>
              <a:lnSpc>
                <a:spcPct val="150000"/>
              </a:lnSpc>
            </a:pPr>
            <a:r>
              <a:rPr lang="en-US" b="1">
                <a:solidFill>
                  <a:srgbClr val="242424"/>
                </a:solidFill>
                <a:highlight>
                  <a:srgbClr val="FFFFFF"/>
                </a:highlight>
                <a:latin typeface="Calibri" panose="020F0502020204030204" pitchFamily="34" charset="0"/>
                <a:cs typeface="Calibri" panose="020F0502020204030204" pitchFamily="34" charset="0"/>
              </a:rPr>
              <a:t>Keyword Extraction Process using BERT</a:t>
            </a:r>
          </a:p>
        </p:txBody>
      </p:sp>
      <p:sp>
        <p:nvSpPr>
          <p:cNvPr id="4" name="TextBox 3">
            <a:extLst>
              <a:ext uri="{FF2B5EF4-FFF2-40B4-BE49-F238E27FC236}">
                <a16:creationId xmlns:a16="http://schemas.microsoft.com/office/drawing/2014/main" id="{B0C36416-495F-3795-2F20-6E3489C02F5E}"/>
              </a:ext>
            </a:extLst>
          </p:cNvPr>
          <p:cNvSpPr txBox="1"/>
          <p:nvPr/>
        </p:nvSpPr>
        <p:spPr>
          <a:xfrm>
            <a:off x="751380" y="1509084"/>
            <a:ext cx="8335385" cy="738664"/>
          </a:xfrm>
          <a:prstGeom prst="rect">
            <a:avLst/>
          </a:prstGeom>
          <a:noFill/>
        </p:spPr>
        <p:txBody>
          <a:bodyPr wrap="square" rtlCol="0">
            <a:spAutoFit/>
          </a:bodyPr>
          <a:lstStyle/>
          <a:p>
            <a:r>
              <a:rPr lang="en-US">
                <a:solidFill>
                  <a:srgbClr val="242424"/>
                </a:solidFill>
                <a:highlight>
                  <a:srgbClr val="FFFFFF"/>
                </a:highlight>
                <a:latin typeface="Calibri" panose="020F0502020204030204" pitchFamily="34" charset="0"/>
                <a:cs typeface="Calibri" panose="020F0502020204030204" pitchFamily="34" charset="0"/>
              </a:rPr>
              <a:t>The </a:t>
            </a:r>
            <a:r>
              <a:rPr lang="en-US" i="1">
                <a:solidFill>
                  <a:srgbClr val="242424"/>
                </a:solidFill>
                <a:highlight>
                  <a:srgbClr val="FFFFFF"/>
                </a:highlight>
                <a:latin typeface="Calibri" panose="020F0502020204030204" pitchFamily="34" charset="0"/>
                <a:cs typeface="Calibri" panose="020F0502020204030204" pitchFamily="34" charset="0"/>
              </a:rPr>
              <a:t>sentence-transformers/all-MiniLM-L6-v2 </a:t>
            </a:r>
            <a:r>
              <a:rPr lang="en-US">
                <a:solidFill>
                  <a:srgbClr val="242424"/>
                </a:solidFill>
                <a:highlight>
                  <a:srgbClr val="FFFFFF"/>
                </a:highlight>
                <a:latin typeface="Calibri" panose="020F0502020204030204" pitchFamily="34" charset="0"/>
                <a:cs typeface="Calibri" panose="020F0502020204030204" pitchFamily="34" charset="0"/>
              </a:rPr>
              <a:t>model is a </a:t>
            </a:r>
            <a:r>
              <a:rPr lang="en-US" b="1">
                <a:solidFill>
                  <a:srgbClr val="242424"/>
                </a:solidFill>
                <a:highlight>
                  <a:srgbClr val="FFFFFF"/>
                </a:highlight>
                <a:latin typeface="Calibri" panose="020F0502020204030204" pitchFamily="34" charset="0"/>
                <a:cs typeface="Calibri" panose="020F0502020204030204" pitchFamily="34" charset="0"/>
              </a:rPr>
              <a:t>state-of-the-art</a:t>
            </a:r>
            <a:r>
              <a:rPr lang="en-US">
                <a:solidFill>
                  <a:srgbClr val="242424"/>
                </a:solidFill>
                <a:highlight>
                  <a:srgbClr val="FFFFFF"/>
                </a:highlight>
                <a:latin typeface="Calibri" panose="020F0502020204030204" pitchFamily="34" charset="0"/>
                <a:cs typeface="Calibri" panose="020F0502020204030204" pitchFamily="34" charset="0"/>
              </a:rPr>
              <a:t> pre-trained model built on top of the </a:t>
            </a:r>
            <a:r>
              <a:rPr lang="en-US" b="1">
                <a:solidFill>
                  <a:srgbClr val="242424"/>
                </a:solidFill>
                <a:highlight>
                  <a:srgbClr val="FFFFFF"/>
                </a:highlight>
                <a:latin typeface="Calibri" panose="020F0502020204030204" pitchFamily="34" charset="0"/>
                <a:cs typeface="Calibri" panose="020F0502020204030204" pitchFamily="34" charset="0"/>
              </a:rPr>
              <a:t>BERT architecture</a:t>
            </a:r>
            <a:r>
              <a:rPr lang="en-US">
                <a:solidFill>
                  <a:srgbClr val="242424"/>
                </a:solidFill>
                <a:highlight>
                  <a:srgbClr val="FFFFFF"/>
                </a:highlight>
                <a:latin typeface="Calibri" panose="020F0502020204030204" pitchFamily="34" charset="0"/>
                <a:cs typeface="Calibri" panose="020F0502020204030204" pitchFamily="34" charset="0"/>
              </a:rPr>
              <a:t>. This model is specifically designed for producing </a:t>
            </a:r>
            <a:r>
              <a:rPr lang="en-US" b="1">
                <a:solidFill>
                  <a:srgbClr val="242424"/>
                </a:solidFill>
                <a:highlight>
                  <a:srgbClr val="FFFFFF"/>
                </a:highlight>
                <a:latin typeface="Calibri" panose="020F0502020204030204" pitchFamily="34" charset="0"/>
                <a:cs typeface="Calibri" panose="020F0502020204030204" pitchFamily="34" charset="0"/>
              </a:rPr>
              <a:t>high-quality sentence embeddings</a:t>
            </a:r>
            <a:r>
              <a:rPr lang="en-US">
                <a:solidFill>
                  <a:srgbClr val="242424"/>
                </a:solidFill>
                <a:highlight>
                  <a:srgbClr val="FFFFFF"/>
                </a:highlight>
                <a:latin typeface="Calibri" panose="020F0502020204030204" pitchFamily="34" charset="0"/>
                <a:cs typeface="Calibri" panose="020F0502020204030204" pitchFamily="34" charset="0"/>
              </a:rPr>
              <a:t>, making it highly effective for various NLP tasks, including keyword extraction.</a:t>
            </a:r>
            <a:endParaRPr lang="en-US">
              <a:latin typeface="Calibri" panose="020F0502020204030204" pitchFamily="34" charset="0"/>
              <a:cs typeface="Calibri" panose="020F0502020204030204" pitchFamily="34" charset="0"/>
            </a:endParaRPr>
          </a:p>
        </p:txBody>
      </p:sp>
      <p:pic>
        <p:nvPicPr>
          <p:cNvPr id="5" name="Picture 4" descr="3D Modeling icon PNG and SVG Vector Free Download">
            <a:extLst>
              <a:ext uri="{FF2B5EF4-FFF2-40B4-BE49-F238E27FC236}">
                <a16:creationId xmlns:a16="http://schemas.microsoft.com/office/drawing/2014/main" id="{BA77B359-EE19-9BBD-1564-97B1AA723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35" y="1584360"/>
            <a:ext cx="580465" cy="6633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467BBF-1E63-5CB6-4242-05D64497576E}"/>
              </a:ext>
            </a:extLst>
          </p:cNvPr>
          <p:cNvSpPr txBox="1"/>
          <p:nvPr/>
        </p:nvSpPr>
        <p:spPr>
          <a:xfrm>
            <a:off x="57235" y="2444214"/>
            <a:ext cx="9029530" cy="2308324"/>
          </a:xfrm>
          <a:prstGeom prst="rect">
            <a:avLst/>
          </a:prstGeom>
          <a:noFill/>
        </p:spPr>
        <p:txBody>
          <a:bodyPr wrap="square">
            <a:spAutoFit/>
          </a:bodyPr>
          <a:lstStyle/>
          <a:p>
            <a:r>
              <a:rPr lang="en-US" sz="900" i="1">
                <a:solidFill>
                  <a:srgbClr val="000000"/>
                </a:solidFill>
                <a:effectLst/>
                <a:highlight>
                  <a:srgbClr val="FFFF00"/>
                </a:highlight>
              </a:rPr>
              <a:t>Vietnamese coconut grower</a:t>
            </a:r>
            <a:r>
              <a:rPr lang="en-US" sz="900" i="1"/>
              <a:t> and business be excite to expand production to meet the domestic and </a:t>
            </a:r>
            <a:r>
              <a:rPr lang="en-US" sz="900" i="1">
                <a:solidFill>
                  <a:srgbClr val="000000"/>
                </a:solidFill>
                <a:effectLst/>
                <a:highlight>
                  <a:srgbClr val="FFFF00"/>
                </a:highlight>
              </a:rPr>
              <a:t>foreign demand</a:t>
            </a:r>
            <a:r>
              <a:rPr lang="en-US" sz="900" i="1"/>
              <a:t> which be be expect to increase in the </a:t>
            </a:r>
            <a:r>
              <a:rPr lang="en-US" sz="900" i="1">
                <a:solidFill>
                  <a:srgbClr val="000000"/>
                </a:solidFill>
                <a:effectLst/>
                <a:highlight>
                  <a:srgbClr val="FFFF00"/>
                </a:highlight>
              </a:rPr>
              <a:t>come time</a:t>
            </a:r>
            <a:r>
              <a:rPr lang="en-US" sz="900" i="1"/>
              <a:t> the US US officially open it market for </a:t>
            </a:r>
            <a:r>
              <a:rPr lang="en-US" sz="900" i="1">
                <a:solidFill>
                  <a:srgbClr val="000000"/>
                </a:solidFill>
                <a:effectLst/>
                <a:highlight>
                  <a:srgbClr val="FFFF00"/>
                </a:highlight>
              </a:rPr>
              <a:t>Vietnam fresh coconut</a:t>
            </a:r>
            <a:r>
              <a:rPr lang="en-US" sz="900" i="1"/>
              <a:t> in August this year and China be consider to </a:t>
            </a:r>
            <a:r>
              <a:rPr lang="en-US" sz="900" i="1">
                <a:solidFill>
                  <a:srgbClr val="000000"/>
                </a:solidFill>
                <a:effectLst/>
                <a:highlight>
                  <a:srgbClr val="FFFF00"/>
                </a:highlight>
              </a:rPr>
              <a:t>allow official coconut import</a:t>
            </a:r>
            <a:r>
              <a:rPr lang="en-US" sz="900" i="1"/>
              <a:t> Duong </a:t>
            </a:r>
            <a:r>
              <a:rPr lang="en-US" sz="900" i="1" err="1"/>
              <a:t>Thuat</a:t>
            </a:r>
            <a:r>
              <a:rPr lang="en-US" sz="900" i="1"/>
              <a:t> Director of the </a:t>
            </a:r>
            <a:r>
              <a:rPr lang="en-US" sz="900" i="1">
                <a:solidFill>
                  <a:srgbClr val="000000"/>
                </a:solidFill>
                <a:effectLst/>
                <a:highlight>
                  <a:srgbClr val="FFFF00"/>
                </a:highlight>
              </a:rPr>
              <a:t>Mekong Fruit Export</a:t>
            </a:r>
            <a:r>
              <a:rPr lang="en-US" sz="900" i="1"/>
              <a:t> Ltd Co in Chau Thanh district the southern province of Ben Tre say that the US market be the </a:t>
            </a:r>
            <a:r>
              <a:rPr lang="en-US" sz="900" i="1">
                <a:solidFill>
                  <a:srgbClr val="000000"/>
                </a:solidFill>
                <a:effectLst/>
                <a:highlight>
                  <a:srgbClr val="FFFF00"/>
                </a:highlight>
              </a:rPr>
              <a:t>second biggest coconut</a:t>
            </a:r>
            <a:r>
              <a:rPr lang="en-US" sz="900" i="1"/>
              <a:t> </a:t>
            </a:r>
            <a:r>
              <a:rPr lang="en-US" sz="900" i="1">
                <a:solidFill>
                  <a:srgbClr val="000000"/>
                </a:solidFill>
                <a:effectLst/>
                <a:highlight>
                  <a:srgbClr val="FFFF00"/>
                </a:highlight>
              </a:rPr>
              <a:t>importer</a:t>
            </a:r>
            <a:r>
              <a:rPr lang="en-US" sz="900" i="1"/>
              <a:t> the world just after China it </a:t>
            </a:r>
            <a:r>
              <a:rPr lang="en-US" sz="900" i="1">
                <a:solidFill>
                  <a:srgbClr val="000000"/>
                </a:solidFill>
                <a:effectLst/>
                <a:highlight>
                  <a:srgbClr val="FFFF00"/>
                </a:highlight>
              </a:rPr>
              <a:t>import approximately 1000 container</a:t>
            </a:r>
            <a:r>
              <a:rPr lang="en-US" sz="900" i="1"/>
              <a:t> fresh </a:t>
            </a:r>
            <a:r>
              <a:rPr lang="en-US" sz="900" i="1">
                <a:solidFill>
                  <a:srgbClr val="000000"/>
                </a:solidFill>
                <a:effectLst/>
                <a:highlight>
                  <a:srgbClr val="FFFF00"/>
                </a:highlight>
              </a:rPr>
              <a:t>coconut yearly</a:t>
            </a:r>
            <a:r>
              <a:rPr lang="en-US" sz="900" i="1"/>
              <a:t> Meanwhile Vietnamese </a:t>
            </a:r>
            <a:r>
              <a:rPr lang="en-US" sz="900" i="1">
                <a:solidFill>
                  <a:srgbClr val="000000"/>
                </a:solidFill>
                <a:effectLst/>
                <a:highlight>
                  <a:srgbClr val="FFFF00"/>
                </a:highlight>
              </a:rPr>
              <a:t>Vietnamese company export</a:t>
            </a:r>
            <a:r>
              <a:rPr lang="en-US" sz="900" i="1"/>
              <a:t> between 110 and 120 container of fresh coconut to the US year Therefore there remains room for </a:t>
            </a:r>
            <a:r>
              <a:rPr lang="en-US" sz="900" i="1">
                <a:solidFill>
                  <a:srgbClr val="000000"/>
                </a:solidFill>
                <a:effectLst/>
                <a:highlight>
                  <a:srgbClr val="FFFF00"/>
                </a:highlight>
              </a:rPr>
              <a:t>Vietnamese coconut</a:t>
            </a:r>
            <a:r>
              <a:rPr lang="en-US" sz="900" i="1"/>
              <a:t> in the the market Moreover the General Administration of Customs of China be inspect cultivation area to endorse protocol </a:t>
            </a:r>
            <a:r>
              <a:rPr lang="en-US" sz="900" i="1" err="1"/>
              <a:t>authorise</a:t>
            </a:r>
            <a:r>
              <a:rPr lang="en-US" sz="900" i="1"/>
              <a:t> the official import of </a:t>
            </a:r>
            <a:r>
              <a:rPr lang="en-US" sz="900" i="1">
                <a:solidFill>
                  <a:srgbClr val="000000"/>
                </a:solidFill>
                <a:effectLst/>
                <a:highlight>
                  <a:srgbClr val="FFFF00"/>
                </a:highlight>
              </a:rPr>
              <a:t>Vietnamese fresh coconut</a:t>
            </a:r>
            <a:r>
              <a:rPr lang="en-US" sz="900" i="1"/>
              <a:t> to the market of over billion people </a:t>
            </a:r>
            <a:r>
              <a:rPr lang="en-US" sz="900" i="1" err="1"/>
              <a:t>Thuat</a:t>
            </a:r>
            <a:r>
              <a:rPr lang="en-US" sz="900" i="1"/>
              <a:t> say hop that </a:t>
            </a:r>
            <a:r>
              <a:rPr lang="en-US" sz="900" i="1">
                <a:solidFill>
                  <a:srgbClr val="000000"/>
                </a:solidFill>
                <a:effectLst/>
                <a:highlight>
                  <a:srgbClr val="FFFF00"/>
                </a:highlight>
              </a:rPr>
              <a:t>Vietnam fresh coconut</a:t>
            </a:r>
            <a:r>
              <a:rPr lang="en-US" sz="900" i="1"/>
              <a:t> will be export to China soon To seize the opportunity he say his company plan to cooperate with </a:t>
            </a:r>
            <a:r>
              <a:rPr lang="en-US" sz="900" i="1">
                <a:solidFill>
                  <a:srgbClr val="000000"/>
                </a:solidFill>
                <a:effectLst/>
                <a:highlight>
                  <a:srgbClr val="FFFF00"/>
                </a:highlight>
              </a:rPr>
              <a:t>coconut farmer</a:t>
            </a:r>
            <a:r>
              <a:rPr lang="en-US" sz="900" i="1"/>
              <a:t> in Ben Ben Tre province to develop </a:t>
            </a:r>
            <a:r>
              <a:rPr lang="en-US" sz="900" i="1">
                <a:solidFill>
                  <a:srgbClr val="000000"/>
                </a:solidFill>
                <a:effectLst/>
                <a:highlight>
                  <a:srgbClr val="FFFF00"/>
                </a:highlight>
              </a:rPr>
              <a:t>100 ha organic material</a:t>
            </a:r>
            <a:r>
              <a:rPr lang="en-US" sz="900" i="1"/>
              <a:t> Vo Van Hai the Chairman of the </a:t>
            </a:r>
            <a:r>
              <a:rPr lang="en-US" sz="900" i="1">
                <a:solidFill>
                  <a:srgbClr val="000000"/>
                </a:solidFill>
                <a:effectLst/>
                <a:highlight>
                  <a:srgbClr val="FFFF00"/>
                </a:highlight>
              </a:rPr>
              <a:t>Luong Hoa commune Farmers</a:t>
            </a:r>
            <a:r>
              <a:rPr lang="en-US" sz="900" i="1"/>
              <a:t> in Ben Tre province </a:t>
            </a:r>
            <a:r>
              <a:rPr lang="en-US" sz="900" i="1" err="1"/>
              <a:t>Giong</a:t>
            </a:r>
            <a:r>
              <a:rPr lang="en-US" sz="900" i="1"/>
              <a:t> Trom district say that the commune be one of the most </a:t>
            </a:r>
            <a:r>
              <a:rPr lang="en-US" sz="900" i="1">
                <a:solidFill>
                  <a:srgbClr val="000000"/>
                </a:solidFill>
                <a:effectLst/>
                <a:highlight>
                  <a:srgbClr val="FFFF00"/>
                </a:highlight>
              </a:rPr>
              <a:t>productive coconut growing area</a:t>
            </a:r>
            <a:r>
              <a:rPr lang="en-US" sz="900" i="1"/>
              <a:t> Vietnam Currently there be more than 716 ha of </a:t>
            </a:r>
            <a:r>
              <a:rPr lang="en-US" sz="900" i="1">
                <a:solidFill>
                  <a:srgbClr val="000000"/>
                </a:solidFill>
                <a:effectLst/>
                <a:highlight>
                  <a:srgbClr val="FFFF00"/>
                </a:highlight>
              </a:rPr>
              <a:t>coconut farm</a:t>
            </a:r>
            <a:r>
              <a:rPr lang="en-US" sz="900" i="1"/>
              <a:t> in the the commune with 300 ha grown to get coconut water On average tree yield between 140 and 150 coconut per year and </a:t>
            </a:r>
            <a:r>
              <a:rPr lang="en-US" sz="900" i="1">
                <a:solidFill>
                  <a:srgbClr val="000000"/>
                </a:solidFill>
                <a:effectLst/>
                <a:highlight>
                  <a:srgbClr val="FFFF00"/>
                </a:highlight>
              </a:rPr>
              <a:t>coconut farmer</a:t>
            </a:r>
            <a:r>
              <a:rPr lang="en-US" sz="900" i="1"/>
              <a:t> can earn earn up to 100 million VND 200 USD per hectare per year Ben Tre be </a:t>
            </a:r>
            <a:r>
              <a:rPr lang="en-US" sz="900" i="1">
                <a:solidFill>
                  <a:srgbClr val="000000"/>
                </a:solidFill>
                <a:effectLst/>
                <a:highlight>
                  <a:srgbClr val="FFFF00"/>
                </a:highlight>
              </a:rPr>
              <a:t>know Vietnam coconut capital</a:t>
            </a:r>
            <a:r>
              <a:rPr lang="en-US" sz="900" i="1"/>
              <a:t> </a:t>
            </a:r>
            <a:r>
              <a:rPr lang="en-US" sz="900" i="1">
                <a:solidFill>
                  <a:srgbClr val="000000"/>
                </a:solidFill>
                <a:effectLst/>
                <a:highlight>
                  <a:srgbClr val="FFFF00"/>
                </a:highlight>
              </a:rPr>
              <a:t>coconut grow area accounting</a:t>
            </a:r>
            <a:r>
              <a:rPr lang="en-US" sz="900" i="1"/>
              <a:t> about 40 of the country total and 46 of the total in the Mekong Delta region Huynh </a:t>
            </a:r>
            <a:r>
              <a:rPr lang="en-US" sz="900" i="1">
                <a:solidFill>
                  <a:srgbClr val="000000"/>
                </a:solidFill>
                <a:effectLst/>
                <a:highlight>
                  <a:srgbClr val="FFFF00"/>
                </a:highlight>
              </a:rPr>
              <a:t>Quang Duc Deputy</a:t>
            </a:r>
            <a:r>
              <a:rPr lang="en-US" sz="900" i="1"/>
              <a:t> Director of the provincial Department of Agriculture and Rural Development say that Ben Tre have over 78 000 ha under </a:t>
            </a:r>
            <a:r>
              <a:rPr lang="en-US" sz="900" i="1">
                <a:solidFill>
                  <a:srgbClr val="000000"/>
                </a:solidFill>
                <a:effectLst/>
                <a:highlight>
                  <a:srgbClr val="FFFF00"/>
                </a:highlight>
              </a:rPr>
              <a:t>coconut farm</a:t>
            </a:r>
            <a:r>
              <a:rPr lang="en-US" sz="900" i="1"/>
              <a:t> and produce produce over 800 </a:t>
            </a:r>
            <a:r>
              <a:rPr lang="en-US" sz="900" i="1">
                <a:solidFill>
                  <a:srgbClr val="000000"/>
                </a:solidFill>
                <a:effectLst/>
                <a:highlight>
                  <a:srgbClr val="FFFF00"/>
                </a:highlight>
              </a:rPr>
              <a:t>million coconut year Regarding</a:t>
            </a:r>
            <a:r>
              <a:rPr lang="en-US" sz="900" i="1"/>
              <a:t> grown to get coconut water the province </a:t>
            </a:r>
            <a:r>
              <a:rPr lang="en-US" sz="900" i="1">
                <a:solidFill>
                  <a:srgbClr val="000000"/>
                </a:solidFill>
                <a:effectLst/>
                <a:highlight>
                  <a:srgbClr val="FFFF00"/>
                </a:highlight>
              </a:rPr>
              <a:t>cultivates nearly 16</a:t>
            </a:r>
            <a:r>
              <a:rPr lang="en-US" sz="900" i="1"/>
              <a:t> 000 ha with yearly output of about </a:t>
            </a:r>
            <a:r>
              <a:rPr lang="en-US" sz="900" i="1">
                <a:solidFill>
                  <a:srgbClr val="000000"/>
                </a:solidFill>
                <a:effectLst/>
                <a:highlight>
                  <a:srgbClr val="FFFF00"/>
                </a:highlight>
              </a:rPr>
              <a:t>390 million coconut</a:t>
            </a:r>
            <a:r>
              <a:rPr lang="en-US" sz="900" i="1"/>
              <a:t> About half of the </a:t>
            </a:r>
            <a:r>
              <a:rPr lang="en-US" sz="900" i="1">
                <a:solidFill>
                  <a:srgbClr val="000000"/>
                </a:solidFill>
                <a:effectLst/>
                <a:highlight>
                  <a:srgbClr val="FFFF00"/>
                </a:highlight>
              </a:rPr>
              <a:t>coconut meet export requirements</a:t>
            </a:r>
            <a:r>
              <a:rPr lang="en-US" sz="900" i="1"/>
              <a:t> Tre have five enterprise that </a:t>
            </a:r>
            <a:r>
              <a:rPr lang="en-US" sz="900" i="1">
                <a:solidFill>
                  <a:srgbClr val="000000"/>
                </a:solidFill>
                <a:effectLst/>
                <a:highlight>
                  <a:srgbClr val="FFFF00"/>
                </a:highlight>
              </a:rPr>
              <a:t>export fresh coconut</a:t>
            </a:r>
            <a:r>
              <a:rPr lang="en-US" sz="900" i="1"/>
              <a:t> to market include Japan </a:t>
            </a:r>
            <a:r>
              <a:rPr lang="en-US" sz="900" i="1">
                <a:solidFill>
                  <a:srgbClr val="000000"/>
                </a:solidFill>
                <a:effectLst/>
                <a:highlight>
                  <a:srgbClr val="FFFF00"/>
                </a:highlight>
              </a:rPr>
              <a:t>Singapore Taiwan</a:t>
            </a:r>
            <a:r>
              <a:rPr lang="en-US" sz="900" i="1"/>
              <a:t> China Australia Australia and Canada About 20 company have register to get packaging facility code and plant area code that enable them to </a:t>
            </a:r>
            <a:r>
              <a:rPr lang="en-US" sz="900" i="1">
                <a:solidFill>
                  <a:srgbClr val="000000"/>
                </a:solidFill>
                <a:effectLst/>
                <a:highlight>
                  <a:srgbClr val="FFFF00"/>
                </a:highlight>
              </a:rPr>
              <a:t>export coconut</a:t>
            </a:r>
            <a:r>
              <a:rPr lang="en-US" sz="900" i="1"/>
              <a:t> to the the Chinese market Besides geographical indication have be grant to the </a:t>
            </a:r>
            <a:r>
              <a:rPr lang="en-US" sz="900" i="1">
                <a:solidFill>
                  <a:srgbClr val="000000"/>
                </a:solidFill>
                <a:effectLst/>
                <a:highlight>
                  <a:srgbClr val="FFFF00"/>
                </a:highlight>
              </a:rPr>
              <a:t>province coconut product</a:t>
            </a:r>
            <a:r>
              <a:rPr lang="en-US" sz="900" i="1"/>
              <a:t> Therefore the effective exploitation of the geographical indication add an advantage for Ben </a:t>
            </a:r>
            <a:r>
              <a:rPr lang="en-US" sz="900" i="1">
                <a:solidFill>
                  <a:srgbClr val="000000"/>
                </a:solidFill>
                <a:effectLst/>
                <a:highlight>
                  <a:srgbClr val="FFFF00"/>
                </a:highlight>
              </a:rPr>
              <a:t>Tre coconut</a:t>
            </a:r>
            <a:r>
              <a:rPr lang="en-US" sz="900" i="1"/>
              <a:t> to expand expand it markets</a:t>
            </a:r>
            <a:endParaRPr lang="en-VN" sz="900" i="1"/>
          </a:p>
        </p:txBody>
      </p:sp>
    </p:spTree>
    <p:extLst>
      <p:ext uri="{BB962C8B-B14F-4D97-AF65-F5344CB8AC3E}">
        <p14:creationId xmlns:p14="http://schemas.microsoft.com/office/powerpoint/2010/main" val="285299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vi"/>
              <a:t>17</a:t>
            </a:fld>
            <a:endParaRPr/>
          </a:p>
        </p:txBody>
      </p:sp>
      <p:sp>
        <p:nvSpPr>
          <p:cNvPr id="182" name="Google Shape;182;p31"/>
          <p:cNvSpPr txBox="1">
            <a:spLocks noGrp="1"/>
          </p:cNvSpPr>
          <p:nvPr>
            <p:ph type="title"/>
          </p:nvPr>
        </p:nvSpPr>
        <p:spPr>
          <a:xfrm>
            <a:off x="235052" y="58960"/>
            <a:ext cx="8673900" cy="339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t>Sentiment analysis</a:t>
            </a:r>
            <a:endParaRPr/>
          </a:p>
        </p:txBody>
      </p:sp>
      <p:sp>
        <p:nvSpPr>
          <p:cNvPr id="6" name="TextBox 5">
            <a:extLst>
              <a:ext uri="{FF2B5EF4-FFF2-40B4-BE49-F238E27FC236}">
                <a16:creationId xmlns:a16="http://schemas.microsoft.com/office/drawing/2014/main" id="{7B0DC994-E310-ADC8-7AE3-1604205AD5B4}"/>
              </a:ext>
            </a:extLst>
          </p:cNvPr>
          <p:cNvSpPr txBox="1"/>
          <p:nvPr/>
        </p:nvSpPr>
        <p:spPr>
          <a:xfrm>
            <a:off x="3664932" y="789791"/>
            <a:ext cx="2508280" cy="382092"/>
          </a:xfrm>
          <a:prstGeom prst="rect">
            <a:avLst/>
          </a:prstGeom>
          <a:noFill/>
        </p:spPr>
        <p:txBody>
          <a:bodyPr wrap="square" rtlCol="0">
            <a:spAutoFit/>
          </a:bodyPr>
          <a:lstStyle/>
          <a:p>
            <a:pPr>
              <a:lnSpc>
                <a:spcPct val="150000"/>
              </a:lnSpc>
            </a:pPr>
            <a:r>
              <a:rPr lang="en-US" b="1">
                <a:solidFill>
                  <a:srgbClr val="242424"/>
                </a:solidFill>
                <a:highlight>
                  <a:srgbClr val="FFFFFF"/>
                </a:highlight>
                <a:latin typeface="Calibri" panose="020F0502020204030204" pitchFamily="34" charset="0"/>
                <a:cs typeface="Calibri" panose="020F0502020204030204" pitchFamily="34" charset="0"/>
              </a:rPr>
              <a:t>Sentiment analysis using BERT</a:t>
            </a:r>
          </a:p>
        </p:txBody>
      </p:sp>
      <p:sp>
        <p:nvSpPr>
          <p:cNvPr id="4" name="TextBox 3">
            <a:extLst>
              <a:ext uri="{FF2B5EF4-FFF2-40B4-BE49-F238E27FC236}">
                <a16:creationId xmlns:a16="http://schemas.microsoft.com/office/drawing/2014/main" id="{B0C36416-495F-3795-2F20-6E3489C02F5E}"/>
              </a:ext>
            </a:extLst>
          </p:cNvPr>
          <p:cNvSpPr txBox="1"/>
          <p:nvPr/>
        </p:nvSpPr>
        <p:spPr>
          <a:xfrm>
            <a:off x="751380" y="1401875"/>
            <a:ext cx="8335385" cy="1169551"/>
          </a:xfrm>
          <a:prstGeom prst="rect">
            <a:avLst/>
          </a:prstGeom>
          <a:noFill/>
        </p:spPr>
        <p:txBody>
          <a:bodyPr wrap="square" rtlCol="0">
            <a:spAutoFit/>
          </a:bodyPr>
          <a:lstStyle/>
          <a:p>
            <a:r>
              <a:rPr lang="en-US" b="1" i="1" err="1">
                <a:solidFill>
                  <a:srgbClr val="242424"/>
                </a:solidFill>
                <a:highlight>
                  <a:srgbClr val="FFFFFF"/>
                </a:highlight>
                <a:latin typeface="Calibri" panose="020F0502020204030204" pitchFamily="34" charset="0"/>
                <a:cs typeface="Calibri" panose="020F0502020204030204" pitchFamily="34" charset="0"/>
              </a:rPr>
              <a:t>FinBERT</a:t>
            </a:r>
            <a:r>
              <a:rPr lang="en-US">
                <a:solidFill>
                  <a:srgbClr val="242424"/>
                </a:solidFill>
                <a:highlight>
                  <a:srgbClr val="FFFFFF"/>
                </a:highlight>
                <a:latin typeface="Calibri" panose="020F0502020204030204" pitchFamily="34" charset="0"/>
                <a:cs typeface="Calibri" panose="020F0502020204030204" pitchFamily="34" charset="0"/>
              </a:rPr>
              <a:t> is a pre-trained language model based on the </a:t>
            </a:r>
            <a:r>
              <a:rPr lang="en-US" i="1">
                <a:solidFill>
                  <a:srgbClr val="242424"/>
                </a:solidFill>
                <a:highlight>
                  <a:srgbClr val="FFFFFF"/>
                </a:highlight>
                <a:latin typeface="Calibri" panose="020F0502020204030204" pitchFamily="34" charset="0"/>
                <a:cs typeface="Calibri" panose="020F0502020204030204" pitchFamily="34" charset="0"/>
              </a:rPr>
              <a:t>BERT</a:t>
            </a:r>
            <a:r>
              <a:rPr lang="en-US">
                <a:solidFill>
                  <a:srgbClr val="242424"/>
                </a:solidFill>
                <a:highlight>
                  <a:srgbClr val="FFFFFF"/>
                </a:highlight>
                <a:latin typeface="Calibri" panose="020F0502020204030204" pitchFamily="34" charset="0"/>
                <a:cs typeface="Calibri" panose="020F0502020204030204" pitchFamily="34" charset="0"/>
              </a:rPr>
              <a:t> (Bidirectional Encoder Representations from Transformers) architecture, </a:t>
            </a:r>
            <a:r>
              <a:rPr lang="en-US" b="1">
                <a:solidFill>
                  <a:srgbClr val="242424"/>
                </a:solidFill>
                <a:highlight>
                  <a:srgbClr val="FFFFFF"/>
                </a:highlight>
                <a:latin typeface="Calibri" panose="020F0502020204030204" pitchFamily="34" charset="0"/>
                <a:cs typeface="Calibri" panose="020F0502020204030204" pitchFamily="34" charset="0"/>
              </a:rPr>
              <a:t>specifically fine-tuned for financial text analysis</a:t>
            </a:r>
            <a:r>
              <a:rPr lang="en-US">
                <a:solidFill>
                  <a:srgbClr val="242424"/>
                </a:solidFill>
                <a:highlight>
                  <a:srgbClr val="FFFFFF"/>
                </a:highlight>
                <a:latin typeface="Calibri" panose="020F0502020204030204" pitchFamily="34" charset="0"/>
                <a:cs typeface="Calibri" panose="020F0502020204030204" pitchFamily="34" charset="0"/>
              </a:rPr>
              <a:t>. It leverages the vast amounts of textual data in financial documents to understand and interpret nuanced financial language. </a:t>
            </a:r>
            <a:r>
              <a:rPr lang="en-US" i="1" err="1">
                <a:solidFill>
                  <a:srgbClr val="242424"/>
                </a:solidFill>
                <a:highlight>
                  <a:srgbClr val="FFFFFF"/>
                </a:highlight>
                <a:latin typeface="Calibri" panose="020F0502020204030204" pitchFamily="34" charset="0"/>
                <a:cs typeface="Calibri" panose="020F0502020204030204" pitchFamily="34" charset="0"/>
              </a:rPr>
              <a:t>FinBERT</a:t>
            </a:r>
            <a:r>
              <a:rPr lang="en-US">
                <a:solidFill>
                  <a:srgbClr val="242424"/>
                </a:solidFill>
                <a:highlight>
                  <a:srgbClr val="FFFFFF"/>
                </a:highlight>
                <a:latin typeface="Calibri" panose="020F0502020204030204" pitchFamily="34" charset="0"/>
                <a:cs typeface="Calibri" panose="020F0502020204030204" pitchFamily="34" charset="0"/>
              </a:rPr>
              <a:t> excels in tasks such as </a:t>
            </a:r>
            <a:r>
              <a:rPr lang="en-US" b="1">
                <a:solidFill>
                  <a:srgbClr val="242424"/>
                </a:solidFill>
                <a:highlight>
                  <a:srgbClr val="FFFFFF"/>
                </a:highlight>
                <a:latin typeface="Calibri" panose="020F0502020204030204" pitchFamily="34" charset="0"/>
                <a:cs typeface="Calibri" panose="020F0502020204030204" pitchFamily="34" charset="0"/>
              </a:rPr>
              <a:t>sentiment analysis, named entity recognition, and document classification </a:t>
            </a:r>
            <a:r>
              <a:rPr lang="en-US">
                <a:solidFill>
                  <a:srgbClr val="242424"/>
                </a:solidFill>
                <a:highlight>
                  <a:srgbClr val="FFFFFF"/>
                </a:highlight>
                <a:latin typeface="Calibri" panose="020F0502020204030204" pitchFamily="34" charset="0"/>
                <a:cs typeface="Calibri" panose="020F0502020204030204" pitchFamily="34" charset="0"/>
              </a:rPr>
              <a:t>within the finance domain. </a:t>
            </a:r>
          </a:p>
        </p:txBody>
      </p:sp>
      <p:pic>
        <p:nvPicPr>
          <p:cNvPr id="5" name="Picture 4" descr="3D Modeling icon PNG and SVG Vector Free Download">
            <a:extLst>
              <a:ext uri="{FF2B5EF4-FFF2-40B4-BE49-F238E27FC236}">
                <a16:creationId xmlns:a16="http://schemas.microsoft.com/office/drawing/2014/main" id="{BA77B359-EE19-9BBD-1564-97B1AA723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5" y="1654956"/>
            <a:ext cx="580465" cy="66338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ntiment icons for free download | Freepik">
            <a:extLst>
              <a:ext uri="{FF2B5EF4-FFF2-40B4-BE49-F238E27FC236}">
                <a16:creationId xmlns:a16="http://schemas.microsoft.com/office/drawing/2014/main" id="{F15BD322-9287-3E51-13AD-A04557C0B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9997" y="759047"/>
            <a:ext cx="564935" cy="5649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03F7EF6-70B6-6766-D614-5286B8DB3A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540" y="2837038"/>
            <a:ext cx="7474919" cy="162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33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vi"/>
              <a:t>18</a:t>
            </a:fld>
            <a:endParaRPr/>
          </a:p>
        </p:txBody>
      </p:sp>
      <p:sp>
        <p:nvSpPr>
          <p:cNvPr id="182" name="Google Shape;182;p31"/>
          <p:cNvSpPr txBox="1">
            <a:spLocks noGrp="1"/>
          </p:cNvSpPr>
          <p:nvPr>
            <p:ph type="title"/>
          </p:nvPr>
        </p:nvSpPr>
        <p:spPr>
          <a:xfrm>
            <a:off x="235052" y="58960"/>
            <a:ext cx="8673900" cy="339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t>Overall process</a:t>
            </a:r>
            <a:endParaRPr/>
          </a:p>
        </p:txBody>
      </p:sp>
      <p:pic>
        <p:nvPicPr>
          <p:cNvPr id="3" name="Picture 4" descr="Data Sources Icon Royalty-Free Images, Stock Photos &amp; Pictures |  Shutterstock">
            <a:extLst>
              <a:ext uri="{FF2B5EF4-FFF2-40B4-BE49-F238E27FC236}">
                <a16:creationId xmlns:a16="http://schemas.microsoft.com/office/drawing/2014/main" id="{46CF643C-5739-5949-3530-7A5743B9D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6" y="1187034"/>
            <a:ext cx="871673" cy="871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ata Sources Icon Royalty-Free Images, Stock Photos &amp; Pictures |  Shutterstock">
            <a:extLst>
              <a:ext uri="{FF2B5EF4-FFF2-40B4-BE49-F238E27FC236}">
                <a16:creationId xmlns:a16="http://schemas.microsoft.com/office/drawing/2014/main" id="{5C0AE74D-9EF8-6C28-605B-9B486ACC1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6" y="1917080"/>
            <a:ext cx="871673" cy="871673"/>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19CBBA24-53EB-6348-4922-F5B417E852F1}"/>
              </a:ext>
            </a:extLst>
          </p:cNvPr>
          <p:cNvSpPr/>
          <p:nvPr/>
        </p:nvSpPr>
        <p:spPr>
          <a:xfrm>
            <a:off x="812484" y="1622658"/>
            <a:ext cx="339213" cy="7302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pic>
        <p:nvPicPr>
          <p:cNvPr id="9" name="Google Shape;113;p24">
            <a:extLst>
              <a:ext uri="{FF2B5EF4-FFF2-40B4-BE49-F238E27FC236}">
                <a16:creationId xmlns:a16="http://schemas.microsoft.com/office/drawing/2014/main" id="{0E66E11D-DD55-9731-ED0F-83BC546223C9}"/>
              </a:ext>
            </a:extLst>
          </p:cNvPr>
          <p:cNvPicPr preferRelativeResize="0"/>
          <p:nvPr/>
        </p:nvPicPr>
        <p:blipFill>
          <a:blip r:embed="rId4">
            <a:alphaModFix/>
          </a:blip>
          <a:stretch>
            <a:fillRect/>
          </a:stretch>
        </p:blipFill>
        <p:spPr>
          <a:xfrm>
            <a:off x="1131808" y="1654948"/>
            <a:ext cx="1307524" cy="665673"/>
          </a:xfrm>
          <a:prstGeom prst="rect">
            <a:avLst/>
          </a:prstGeom>
          <a:noFill/>
          <a:ln>
            <a:noFill/>
          </a:ln>
        </p:spPr>
      </p:pic>
      <p:pic>
        <p:nvPicPr>
          <p:cNvPr id="10" name="Google Shape;112;p24">
            <a:extLst>
              <a:ext uri="{FF2B5EF4-FFF2-40B4-BE49-F238E27FC236}">
                <a16:creationId xmlns:a16="http://schemas.microsoft.com/office/drawing/2014/main" id="{1A7A2E3A-A1E1-010E-F306-CEA233B68B64}"/>
              </a:ext>
            </a:extLst>
          </p:cNvPr>
          <p:cNvPicPr preferRelativeResize="0"/>
          <p:nvPr/>
        </p:nvPicPr>
        <p:blipFill>
          <a:blip r:embed="rId5">
            <a:alphaModFix/>
          </a:blip>
          <a:stretch>
            <a:fillRect/>
          </a:stretch>
        </p:blipFill>
        <p:spPr>
          <a:xfrm>
            <a:off x="1003258" y="2581817"/>
            <a:ext cx="1245408" cy="510369"/>
          </a:xfrm>
          <a:prstGeom prst="rect">
            <a:avLst/>
          </a:prstGeom>
          <a:noFill/>
          <a:ln>
            <a:noFill/>
          </a:ln>
        </p:spPr>
      </p:pic>
      <p:pic>
        <p:nvPicPr>
          <p:cNvPr id="11" name="Google Shape;117;p24">
            <a:extLst>
              <a:ext uri="{FF2B5EF4-FFF2-40B4-BE49-F238E27FC236}">
                <a16:creationId xmlns:a16="http://schemas.microsoft.com/office/drawing/2014/main" id="{9D6233F0-624E-3397-DEEF-9AB87BFA181A}"/>
              </a:ext>
            </a:extLst>
          </p:cNvPr>
          <p:cNvPicPr preferRelativeResize="0"/>
          <p:nvPr/>
        </p:nvPicPr>
        <p:blipFill>
          <a:blip r:embed="rId6">
            <a:alphaModFix/>
          </a:blip>
          <a:stretch>
            <a:fillRect/>
          </a:stretch>
        </p:blipFill>
        <p:spPr>
          <a:xfrm>
            <a:off x="2796309" y="2473896"/>
            <a:ext cx="1217667" cy="632250"/>
          </a:xfrm>
          <a:prstGeom prst="rect">
            <a:avLst/>
          </a:prstGeom>
          <a:noFill/>
          <a:ln>
            <a:noFill/>
          </a:ln>
        </p:spPr>
      </p:pic>
      <p:pic>
        <p:nvPicPr>
          <p:cNvPr id="12" name="Google Shape;115;p24">
            <a:extLst>
              <a:ext uri="{FF2B5EF4-FFF2-40B4-BE49-F238E27FC236}">
                <a16:creationId xmlns:a16="http://schemas.microsoft.com/office/drawing/2014/main" id="{BDD2C914-B436-2FE1-1985-277B2588B3D1}"/>
              </a:ext>
            </a:extLst>
          </p:cNvPr>
          <p:cNvPicPr preferRelativeResize="0"/>
          <p:nvPr/>
        </p:nvPicPr>
        <p:blipFill>
          <a:blip r:embed="rId7">
            <a:alphaModFix/>
          </a:blip>
          <a:stretch>
            <a:fillRect/>
          </a:stretch>
        </p:blipFill>
        <p:spPr>
          <a:xfrm>
            <a:off x="4675703" y="2457382"/>
            <a:ext cx="706125" cy="828725"/>
          </a:xfrm>
          <a:prstGeom prst="rect">
            <a:avLst/>
          </a:prstGeom>
          <a:noFill/>
          <a:ln>
            <a:noFill/>
          </a:ln>
        </p:spPr>
      </p:pic>
      <p:pic>
        <p:nvPicPr>
          <p:cNvPr id="13" name="Google Shape;116;p24">
            <a:extLst>
              <a:ext uri="{FF2B5EF4-FFF2-40B4-BE49-F238E27FC236}">
                <a16:creationId xmlns:a16="http://schemas.microsoft.com/office/drawing/2014/main" id="{F0224A1B-CF27-5B9F-6B84-01DD6D32CC29}"/>
              </a:ext>
            </a:extLst>
          </p:cNvPr>
          <p:cNvPicPr preferRelativeResize="0"/>
          <p:nvPr/>
        </p:nvPicPr>
        <p:blipFill>
          <a:blip r:embed="rId8">
            <a:alphaModFix/>
          </a:blip>
          <a:stretch>
            <a:fillRect/>
          </a:stretch>
        </p:blipFill>
        <p:spPr>
          <a:xfrm>
            <a:off x="5899196" y="2236794"/>
            <a:ext cx="1388023" cy="1269900"/>
          </a:xfrm>
          <a:prstGeom prst="rect">
            <a:avLst/>
          </a:prstGeom>
          <a:noFill/>
          <a:ln>
            <a:noFill/>
          </a:ln>
        </p:spPr>
      </p:pic>
      <p:pic>
        <p:nvPicPr>
          <p:cNvPr id="14" name="Google Shape;118;p24">
            <a:extLst>
              <a:ext uri="{FF2B5EF4-FFF2-40B4-BE49-F238E27FC236}">
                <a16:creationId xmlns:a16="http://schemas.microsoft.com/office/drawing/2014/main" id="{FBA02C88-B8B3-2811-D53F-DF9C314EA82D}"/>
              </a:ext>
            </a:extLst>
          </p:cNvPr>
          <p:cNvPicPr preferRelativeResize="0"/>
          <p:nvPr/>
        </p:nvPicPr>
        <p:blipFill>
          <a:blip r:embed="rId9">
            <a:alphaModFix/>
          </a:blip>
          <a:stretch>
            <a:fillRect/>
          </a:stretch>
        </p:blipFill>
        <p:spPr>
          <a:xfrm>
            <a:off x="4555933" y="1336703"/>
            <a:ext cx="917925" cy="917925"/>
          </a:xfrm>
          <a:prstGeom prst="rect">
            <a:avLst/>
          </a:prstGeom>
          <a:noFill/>
          <a:ln>
            <a:noFill/>
          </a:ln>
        </p:spPr>
      </p:pic>
      <p:sp>
        <p:nvSpPr>
          <p:cNvPr id="15" name="Right Arrow 14">
            <a:extLst>
              <a:ext uri="{FF2B5EF4-FFF2-40B4-BE49-F238E27FC236}">
                <a16:creationId xmlns:a16="http://schemas.microsoft.com/office/drawing/2014/main" id="{7C71ED49-1C9A-6AD9-7C75-C834C125FDBF}"/>
              </a:ext>
            </a:extLst>
          </p:cNvPr>
          <p:cNvSpPr/>
          <p:nvPr/>
        </p:nvSpPr>
        <p:spPr>
          <a:xfrm rot="5400000">
            <a:off x="1565612" y="2327577"/>
            <a:ext cx="439914" cy="109573"/>
          </a:xfrm>
          <a:prstGeom prst="rightArrow">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6" name="Right Arrow 15">
            <a:extLst>
              <a:ext uri="{FF2B5EF4-FFF2-40B4-BE49-F238E27FC236}">
                <a16:creationId xmlns:a16="http://schemas.microsoft.com/office/drawing/2014/main" id="{6D394C86-45C4-3DB4-0EF7-35581BEA4375}"/>
              </a:ext>
            </a:extLst>
          </p:cNvPr>
          <p:cNvSpPr/>
          <p:nvPr/>
        </p:nvSpPr>
        <p:spPr>
          <a:xfrm>
            <a:off x="2292150" y="2790021"/>
            <a:ext cx="439914" cy="109573"/>
          </a:xfrm>
          <a:prstGeom prst="rightArrow">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7" name="Picture 16">
            <a:extLst>
              <a:ext uri="{FF2B5EF4-FFF2-40B4-BE49-F238E27FC236}">
                <a16:creationId xmlns:a16="http://schemas.microsoft.com/office/drawing/2014/main" id="{36E3469C-7542-359B-B1B3-48BB95B62A88}"/>
              </a:ext>
            </a:extLst>
          </p:cNvPr>
          <p:cNvPicPr>
            <a:picLocks noChangeAspect="1"/>
          </p:cNvPicPr>
          <p:nvPr/>
        </p:nvPicPr>
        <p:blipFill>
          <a:blip r:embed="rId10"/>
          <a:stretch>
            <a:fillRect/>
          </a:stretch>
        </p:blipFill>
        <p:spPr>
          <a:xfrm>
            <a:off x="4611458" y="3514406"/>
            <a:ext cx="945177" cy="957950"/>
          </a:xfrm>
          <a:prstGeom prst="rect">
            <a:avLst/>
          </a:prstGeom>
        </p:spPr>
      </p:pic>
      <p:sp>
        <p:nvSpPr>
          <p:cNvPr id="21" name="Right Arrow 20">
            <a:extLst>
              <a:ext uri="{FF2B5EF4-FFF2-40B4-BE49-F238E27FC236}">
                <a16:creationId xmlns:a16="http://schemas.microsoft.com/office/drawing/2014/main" id="{626A4EEF-D4E0-56A2-A33E-694EC8C57D02}"/>
              </a:ext>
            </a:extLst>
          </p:cNvPr>
          <p:cNvSpPr/>
          <p:nvPr/>
        </p:nvSpPr>
        <p:spPr>
          <a:xfrm>
            <a:off x="4078221" y="2767506"/>
            <a:ext cx="439914" cy="109573"/>
          </a:xfrm>
          <a:prstGeom prst="rightArrow">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2" name="Rectangle 21">
            <a:extLst>
              <a:ext uri="{FF2B5EF4-FFF2-40B4-BE49-F238E27FC236}">
                <a16:creationId xmlns:a16="http://schemas.microsoft.com/office/drawing/2014/main" id="{E5196318-2181-6847-98F0-8D5E528CEFFB}"/>
              </a:ext>
            </a:extLst>
          </p:cNvPr>
          <p:cNvSpPr/>
          <p:nvPr/>
        </p:nvSpPr>
        <p:spPr>
          <a:xfrm>
            <a:off x="4611458" y="1336703"/>
            <a:ext cx="945177" cy="3242064"/>
          </a:xfrm>
          <a:custGeom>
            <a:avLst/>
            <a:gdLst>
              <a:gd name="connsiteX0" fmla="*/ 0 w 945177"/>
              <a:gd name="connsiteY0" fmla="*/ 0 h 3242064"/>
              <a:gd name="connsiteX1" fmla="*/ 463137 w 945177"/>
              <a:gd name="connsiteY1" fmla="*/ 0 h 3242064"/>
              <a:gd name="connsiteX2" fmla="*/ 945177 w 945177"/>
              <a:gd name="connsiteY2" fmla="*/ 0 h 3242064"/>
              <a:gd name="connsiteX3" fmla="*/ 945177 w 945177"/>
              <a:gd name="connsiteY3" fmla="*/ 605185 h 3242064"/>
              <a:gd name="connsiteX4" fmla="*/ 945177 w 945177"/>
              <a:gd name="connsiteY4" fmla="*/ 1145529 h 3242064"/>
              <a:gd name="connsiteX5" fmla="*/ 945177 w 945177"/>
              <a:gd name="connsiteY5" fmla="*/ 1621032 h 3242064"/>
              <a:gd name="connsiteX6" fmla="*/ 945177 w 945177"/>
              <a:gd name="connsiteY6" fmla="*/ 2096535 h 3242064"/>
              <a:gd name="connsiteX7" fmla="*/ 945177 w 945177"/>
              <a:gd name="connsiteY7" fmla="*/ 2636879 h 3242064"/>
              <a:gd name="connsiteX8" fmla="*/ 945177 w 945177"/>
              <a:gd name="connsiteY8" fmla="*/ 3242064 h 3242064"/>
              <a:gd name="connsiteX9" fmla="*/ 491492 w 945177"/>
              <a:gd name="connsiteY9" fmla="*/ 3242064 h 3242064"/>
              <a:gd name="connsiteX10" fmla="*/ 0 w 945177"/>
              <a:gd name="connsiteY10" fmla="*/ 3242064 h 3242064"/>
              <a:gd name="connsiteX11" fmla="*/ 0 w 945177"/>
              <a:gd name="connsiteY11" fmla="*/ 2701720 h 3242064"/>
              <a:gd name="connsiteX12" fmla="*/ 0 w 945177"/>
              <a:gd name="connsiteY12" fmla="*/ 2128955 h 3242064"/>
              <a:gd name="connsiteX13" fmla="*/ 0 w 945177"/>
              <a:gd name="connsiteY13" fmla="*/ 1621032 h 3242064"/>
              <a:gd name="connsiteX14" fmla="*/ 0 w 945177"/>
              <a:gd name="connsiteY14" fmla="*/ 1015847 h 3242064"/>
              <a:gd name="connsiteX15" fmla="*/ 0 w 945177"/>
              <a:gd name="connsiteY15" fmla="*/ 0 h 3242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45177" h="3242064" extrusionOk="0">
                <a:moveTo>
                  <a:pt x="0" y="0"/>
                </a:moveTo>
                <a:cubicBezTo>
                  <a:pt x="141214" y="-19881"/>
                  <a:pt x="318942" y="38034"/>
                  <a:pt x="463137" y="0"/>
                </a:cubicBezTo>
                <a:cubicBezTo>
                  <a:pt x="607332" y="-38034"/>
                  <a:pt x="848171" y="142"/>
                  <a:pt x="945177" y="0"/>
                </a:cubicBezTo>
                <a:cubicBezTo>
                  <a:pt x="999984" y="133586"/>
                  <a:pt x="930448" y="454412"/>
                  <a:pt x="945177" y="605185"/>
                </a:cubicBezTo>
                <a:cubicBezTo>
                  <a:pt x="959906" y="755959"/>
                  <a:pt x="882658" y="913175"/>
                  <a:pt x="945177" y="1145529"/>
                </a:cubicBezTo>
                <a:cubicBezTo>
                  <a:pt x="1007696" y="1377883"/>
                  <a:pt x="918357" y="1438592"/>
                  <a:pt x="945177" y="1621032"/>
                </a:cubicBezTo>
                <a:cubicBezTo>
                  <a:pt x="971997" y="1803472"/>
                  <a:pt x="890902" y="1891685"/>
                  <a:pt x="945177" y="2096535"/>
                </a:cubicBezTo>
                <a:cubicBezTo>
                  <a:pt x="999452" y="2301385"/>
                  <a:pt x="911639" y="2488758"/>
                  <a:pt x="945177" y="2636879"/>
                </a:cubicBezTo>
                <a:cubicBezTo>
                  <a:pt x="978715" y="2785000"/>
                  <a:pt x="878163" y="3101262"/>
                  <a:pt x="945177" y="3242064"/>
                </a:cubicBezTo>
                <a:cubicBezTo>
                  <a:pt x="796722" y="3255979"/>
                  <a:pt x="626062" y="3232550"/>
                  <a:pt x="491492" y="3242064"/>
                </a:cubicBezTo>
                <a:cubicBezTo>
                  <a:pt x="356922" y="3251578"/>
                  <a:pt x="182421" y="3220621"/>
                  <a:pt x="0" y="3242064"/>
                </a:cubicBezTo>
                <a:cubicBezTo>
                  <a:pt x="-30937" y="3089345"/>
                  <a:pt x="26324" y="2924604"/>
                  <a:pt x="0" y="2701720"/>
                </a:cubicBezTo>
                <a:cubicBezTo>
                  <a:pt x="-26324" y="2478836"/>
                  <a:pt x="31667" y="2330536"/>
                  <a:pt x="0" y="2128955"/>
                </a:cubicBezTo>
                <a:cubicBezTo>
                  <a:pt x="-31667" y="1927375"/>
                  <a:pt x="49436" y="1755301"/>
                  <a:pt x="0" y="1621032"/>
                </a:cubicBezTo>
                <a:cubicBezTo>
                  <a:pt x="-49436" y="1486763"/>
                  <a:pt x="38673" y="1211370"/>
                  <a:pt x="0" y="1015847"/>
                </a:cubicBezTo>
                <a:cubicBezTo>
                  <a:pt x="-38673" y="820324"/>
                  <a:pt x="43615" y="342428"/>
                  <a:pt x="0" y="0"/>
                </a:cubicBezTo>
                <a:close/>
              </a:path>
            </a:pathLst>
          </a:custGeom>
          <a:noFill/>
          <a:ln>
            <a:prstDash val="lgDash"/>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3" name="TextBox 22">
            <a:extLst>
              <a:ext uri="{FF2B5EF4-FFF2-40B4-BE49-F238E27FC236}">
                <a16:creationId xmlns:a16="http://schemas.microsoft.com/office/drawing/2014/main" id="{7D1304BD-489B-DED7-BA22-E359464A0476}"/>
              </a:ext>
            </a:extLst>
          </p:cNvPr>
          <p:cNvSpPr txBox="1"/>
          <p:nvPr/>
        </p:nvSpPr>
        <p:spPr>
          <a:xfrm>
            <a:off x="4433868" y="1060753"/>
            <a:ext cx="1300356" cy="307777"/>
          </a:xfrm>
          <a:prstGeom prst="rect">
            <a:avLst/>
          </a:prstGeom>
          <a:noFill/>
        </p:spPr>
        <p:txBody>
          <a:bodyPr wrap="none" rtlCol="0">
            <a:spAutoFit/>
          </a:bodyPr>
          <a:lstStyle/>
          <a:p>
            <a:r>
              <a:rPr lang="en-VN"/>
              <a:t>Parallelization</a:t>
            </a:r>
          </a:p>
        </p:txBody>
      </p:sp>
      <p:sp>
        <p:nvSpPr>
          <p:cNvPr id="24" name="Right Arrow 23">
            <a:extLst>
              <a:ext uri="{FF2B5EF4-FFF2-40B4-BE49-F238E27FC236}">
                <a16:creationId xmlns:a16="http://schemas.microsoft.com/office/drawing/2014/main" id="{01DEE3CB-485F-12E1-B03D-C0F3AA7482E5}"/>
              </a:ext>
            </a:extLst>
          </p:cNvPr>
          <p:cNvSpPr/>
          <p:nvPr/>
        </p:nvSpPr>
        <p:spPr>
          <a:xfrm>
            <a:off x="5704596" y="2767506"/>
            <a:ext cx="439914" cy="109573"/>
          </a:xfrm>
          <a:prstGeom prst="rightArrow">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026" name="Picture 2" descr="user Vector Icons free download in SVG, PNG Format">
            <a:extLst>
              <a:ext uri="{FF2B5EF4-FFF2-40B4-BE49-F238E27FC236}">
                <a16:creationId xmlns:a16="http://schemas.microsoft.com/office/drawing/2014/main" id="{4EA3479E-98E7-1799-A5ED-D7B7BCE2E0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89143" y="1758996"/>
            <a:ext cx="599421" cy="599421"/>
          </a:xfrm>
          <a:prstGeom prst="rect">
            <a:avLst/>
          </a:prstGeom>
          <a:noFill/>
          <a:extLst>
            <a:ext uri="{909E8E84-426E-40DD-AFC4-6F175D3DCCD1}">
              <a14:hiddenFill xmlns:a14="http://schemas.microsoft.com/office/drawing/2010/main">
                <a:solidFill>
                  <a:srgbClr val="FFFFFF"/>
                </a:solidFill>
              </a14:hiddenFill>
            </a:ext>
          </a:extLst>
        </p:spPr>
      </p:pic>
      <p:sp>
        <p:nvSpPr>
          <p:cNvPr id="25" name="Cloud Callout 24">
            <a:extLst>
              <a:ext uri="{FF2B5EF4-FFF2-40B4-BE49-F238E27FC236}">
                <a16:creationId xmlns:a16="http://schemas.microsoft.com/office/drawing/2014/main" id="{3AFEFBCD-CF21-1AFC-7B53-982417B0E345}"/>
              </a:ext>
            </a:extLst>
          </p:cNvPr>
          <p:cNvSpPr/>
          <p:nvPr/>
        </p:nvSpPr>
        <p:spPr>
          <a:xfrm>
            <a:off x="7433587" y="853859"/>
            <a:ext cx="1708997" cy="726916"/>
          </a:xfrm>
          <a:prstGeom prst="cloudCallout">
            <a:avLst>
              <a:gd name="adj1" fmla="val 8166"/>
              <a:gd name="adj2" fmla="val 8074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000">
                <a:solidFill>
                  <a:schemeClr val="tx1"/>
                </a:solidFill>
              </a:rPr>
              <a:t>Interested topics/keywords</a:t>
            </a:r>
          </a:p>
        </p:txBody>
      </p:sp>
      <p:sp>
        <p:nvSpPr>
          <p:cNvPr id="27" name="Right Arrow 26">
            <a:extLst>
              <a:ext uri="{FF2B5EF4-FFF2-40B4-BE49-F238E27FC236}">
                <a16:creationId xmlns:a16="http://schemas.microsoft.com/office/drawing/2014/main" id="{35409BD1-E9C7-9218-D875-3CA3EADD182D}"/>
              </a:ext>
            </a:extLst>
          </p:cNvPr>
          <p:cNvSpPr/>
          <p:nvPr/>
        </p:nvSpPr>
        <p:spPr>
          <a:xfrm rot="10800000">
            <a:off x="7191161" y="1975383"/>
            <a:ext cx="994019" cy="128234"/>
          </a:xfrm>
          <a:prstGeom prst="rightArrow">
            <a:avLst/>
          </a:prstGeom>
          <a:solidFill>
            <a:srgbClr val="C00000"/>
          </a:solidFill>
          <a:ln w="952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8" name="Rectangle 27">
            <a:extLst>
              <a:ext uri="{FF2B5EF4-FFF2-40B4-BE49-F238E27FC236}">
                <a16:creationId xmlns:a16="http://schemas.microsoft.com/office/drawing/2014/main" id="{296CC4F8-DEEB-FEA3-CEE0-17775E75FC10}"/>
              </a:ext>
            </a:extLst>
          </p:cNvPr>
          <p:cNvSpPr/>
          <p:nvPr/>
        </p:nvSpPr>
        <p:spPr>
          <a:xfrm>
            <a:off x="89051" y="950715"/>
            <a:ext cx="7058626" cy="3739947"/>
          </a:xfrm>
          <a:custGeom>
            <a:avLst/>
            <a:gdLst>
              <a:gd name="connsiteX0" fmla="*/ 0 w 7058626"/>
              <a:gd name="connsiteY0" fmla="*/ 0 h 3739947"/>
              <a:gd name="connsiteX1" fmla="*/ 571107 w 7058626"/>
              <a:gd name="connsiteY1" fmla="*/ 0 h 3739947"/>
              <a:gd name="connsiteX2" fmla="*/ 1001042 w 7058626"/>
              <a:gd name="connsiteY2" fmla="*/ 0 h 3739947"/>
              <a:gd name="connsiteX3" fmla="*/ 1783907 w 7058626"/>
              <a:gd name="connsiteY3" fmla="*/ 0 h 3739947"/>
              <a:gd name="connsiteX4" fmla="*/ 2355014 w 7058626"/>
              <a:gd name="connsiteY4" fmla="*/ 0 h 3739947"/>
              <a:gd name="connsiteX5" fmla="*/ 2926121 w 7058626"/>
              <a:gd name="connsiteY5" fmla="*/ 0 h 3739947"/>
              <a:gd name="connsiteX6" fmla="*/ 3708987 w 7058626"/>
              <a:gd name="connsiteY6" fmla="*/ 0 h 3739947"/>
              <a:gd name="connsiteX7" fmla="*/ 4209508 w 7058626"/>
              <a:gd name="connsiteY7" fmla="*/ 0 h 3739947"/>
              <a:gd name="connsiteX8" fmla="*/ 4992374 w 7058626"/>
              <a:gd name="connsiteY8" fmla="*/ 0 h 3739947"/>
              <a:gd name="connsiteX9" fmla="*/ 5775239 w 7058626"/>
              <a:gd name="connsiteY9" fmla="*/ 0 h 3739947"/>
              <a:gd name="connsiteX10" fmla="*/ 6416933 w 7058626"/>
              <a:gd name="connsiteY10" fmla="*/ 0 h 3739947"/>
              <a:gd name="connsiteX11" fmla="*/ 7058626 w 7058626"/>
              <a:gd name="connsiteY11" fmla="*/ 0 h 3739947"/>
              <a:gd name="connsiteX12" fmla="*/ 7058626 w 7058626"/>
              <a:gd name="connsiteY12" fmla="*/ 585925 h 3739947"/>
              <a:gd name="connsiteX13" fmla="*/ 7058626 w 7058626"/>
              <a:gd name="connsiteY13" fmla="*/ 1097051 h 3739947"/>
              <a:gd name="connsiteX14" fmla="*/ 7058626 w 7058626"/>
              <a:gd name="connsiteY14" fmla="*/ 1720376 h 3739947"/>
              <a:gd name="connsiteX15" fmla="*/ 7058626 w 7058626"/>
              <a:gd name="connsiteY15" fmla="*/ 2343700 h 3739947"/>
              <a:gd name="connsiteX16" fmla="*/ 7058626 w 7058626"/>
              <a:gd name="connsiteY16" fmla="*/ 2967025 h 3739947"/>
              <a:gd name="connsiteX17" fmla="*/ 7058626 w 7058626"/>
              <a:gd name="connsiteY17" fmla="*/ 3739947 h 3739947"/>
              <a:gd name="connsiteX18" fmla="*/ 6346346 w 7058626"/>
              <a:gd name="connsiteY18" fmla="*/ 3739947 h 3739947"/>
              <a:gd name="connsiteX19" fmla="*/ 5916412 w 7058626"/>
              <a:gd name="connsiteY19" fmla="*/ 3739947 h 3739947"/>
              <a:gd name="connsiteX20" fmla="*/ 5415891 w 7058626"/>
              <a:gd name="connsiteY20" fmla="*/ 3739947 h 3739947"/>
              <a:gd name="connsiteX21" fmla="*/ 4633025 w 7058626"/>
              <a:gd name="connsiteY21" fmla="*/ 3739947 h 3739947"/>
              <a:gd name="connsiteX22" fmla="*/ 3991332 w 7058626"/>
              <a:gd name="connsiteY22" fmla="*/ 3739947 h 3739947"/>
              <a:gd name="connsiteX23" fmla="*/ 3490811 w 7058626"/>
              <a:gd name="connsiteY23" fmla="*/ 3739947 h 3739947"/>
              <a:gd name="connsiteX24" fmla="*/ 2849118 w 7058626"/>
              <a:gd name="connsiteY24" fmla="*/ 3739947 h 3739947"/>
              <a:gd name="connsiteX25" fmla="*/ 2419184 w 7058626"/>
              <a:gd name="connsiteY25" fmla="*/ 3739947 h 3739947"/>
              <a:gd name="connsiteX26" fmla="*/ 1989249 w 7058626"/>
              <a:gd name="connsiteY26" fmla="*/ 3739947 h 3739947"/>
              <a:gd name="connsiteX27" fmla="*/ 1347556 w 7058626"/>
              <a:gd name="connsiteY27" fmla="*/ 3739947 h 3739947"/>
              <a:gd name="connsiteX28" fmla="*/ 847035 w 7058626"/>
              <a:gd name="connsiteY28" fmla="*/ 3739947 h 3739947"/>
              <a:gd name="connsiteX29" fmla="*/ 0 w 7058626"/>
              <a:gd name="connsiteY29" fmla="*/ 3739947 h 3739947"/>
              <a:gd name="connsiteX30" fmla="*/ 0 w 7058626"/>
              <a:gd name="connsiteY30" fmla="*/ 3191421 h 3739947"/>
              <a:gd name="connsiteX31" fmla="*/ 0 w 7058626"/>
              <a:gd name="connsiteY31" fmla="*/ 2680295 h 3739947"/>
              <a:gd name="connsiteX32" fmla="*/ 0 w 7058626"/>
              <a:gd name="connsiteY32" fmla="*/ 2019571 h 3739947"/>
              <a:gd name="connsiteX33" fmla="*/ 0 w 7058626"/>
              <a:gd name="connsiteY33" fmla="*/ 1471046 h 3739947"/>
              <a:gd name="connsiteX34" fmla="*/ 0 w 7058626"/>
              <a:gd name="connsiteY34" fmla="*/ 810322 h 3739947"/>
              <a:gd name="connsiteX35" fmla="*/ 0 w 7058626"/>
              <a:gd name="connsiteY35" fmla="*/ 0 h 373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058626" h="3739947" extrusionOk="0">
                <a:moveTo>
                  <a:pt x="0" y="0"/>
                </a:moveTo>
                <a:cubicBezTo>
                  <a:pt x="215232" y="16166"/>
                  <a:pt x="390436" y="3704"/>
                  <a:pt x="571107" y="0"/>
                </a:cubicBezTo>
                <a:cubicBezTo>
                  <a:pt x="751778" y="-3704"/>
                  <a:pt x="844714" y="-16093"/>
                  <a:pt x="1001042" y="0"/>
                </a:cubicBezTo>
                <a:cubicBezTo>
                  <a:pt x="1157371" y="16093"/>
                  <a:pt x="1521996" y="27205"/>
                  <a:pt x="1783907" y="0"/>
                </a:cubicBezTo>
                <a:cubicBezTo>
                  <a:pt x="2045818" y="-27205"/>
                  <a:pt x="2152417" y="-18443"/>
                  <a:pt x="2355014" y="0"/>
                </a:cubicBezTo>
                <a:cubicBezTo>
                  <a:pt x="2557611" y="18443"/>
                  <a:pt x="2701478" y="23515"/>
                  <a:pt x="2926121" y="0"/>
                </a:cubicBezTo>
                <a:cubicBezTo>
                  <a:pt x="3150764" y="-23515"/>
                  <a:pt x="3324944" y="-11359"/>
                  <a:pt x="3708987" y="0"/>
                </a:cubicBezTo>
                <a:cubicBezTo>
                  <a:pt x="4093030" y="11359"/>
                  <a:pt x="4086903" y="9644"/>
                  <a:pt x="4209508" y="0"/>
                </a:cubicBezTo>
                <a:cubicBezTo>
                  <a:pt x="4332113" y="-9644"/>
                  <a:pt x="4676376" y="-25334"/>
                  <a:pt x="4992374" y="0"/>
                </a:cubicBezTo>
                <a:cubicBezTo>
                  <a:pt x="5308372" y="25334"/>
                  <a:pt x="5475691" y="18236"/>
                  <a:pt x="5775239" y="0"/>
                </a:cubicBezTo>
                <a:cubicBezTo>
                  <a:pt x="6074787" y="-18236"/>
                  <a:pt x="6102093" y="778"/>
                  <a:pt x="6416933" y="0"/>
                </a:cubicBezTo>
                <a:cubicBezTo>
                  <a:pt x="6731773" y="-778"/>
                  <a:pt x="6844348" y="-29589"/>
                  <a:pt x="7058626" y="0"/>
                </a:cubicBezTo>
                <a:cubicBezTo>
                  <a:pt x="7066818" y="236702"/>
                  <a:pt x="7074676" y="454618"/>
                  <a:pt x="7058626" y="585925"/>
                </a:cubicBezTo>
                <a:cubicBezTo>
                  <a:pt x="7042576" y="717232"/>
                  <a:pt x="7069071" y="939948"/>
                  <a:pt x="7058626" y="1097051"/>
                </a:cubicBezTo>
                <a:cubicBezTo>
                  <a:pt x="7048181" y="1254154"/>
                  <a:pt x="7070496" y="1561250"/>
                  <a:pt x="7058626" y="1720376"/>
                </a:cubicBezTo>
                <a:cubicBezTo>
                  <a:pt x="7046756" y="1879502"/>
                  <a:pt x="7072718" y="2121739"/>
                  <a:pt x="7058626" y="2343700"/>
                </a:cubicBezTo>
                <a:cubicBezTo>
                  <a:pt x="7044534" y="2565661"/>
                  <a:pt x="7068566" y="2676141"/>
                  <a:pt x="7058626" y="2967025"/>
                </a:cubicBezTo>
                <a:cubicBezTo>
                  <a:pt x="7048686" y="3257910"/>
                  <a:pt x="7034279" y="3560242"/>
                  <a:pt x="7058626" y="3739947"/>
                </a:cubicBezTo>
                <a:cubicBezTo>
                  <a:pt x="6765920" y="3713352"/>
                  <a:pt x="6509769" y="3771547"/>
                  <a:pt x="6346346" y="3739947"/>
                </a:cubicBezTo>
                <a:cubicBezTo>
                  <a:pt x="6182923" y="3708347"/>
                  <a:pt x="6059136" y="3743203"/>
                  <a:pt x="5916412" y="3739947"/>
                </a:cubicBezTo>
                <a:cubicBezTo>
                  <a:pt x="5773688" y="3736691"/>
                  <a:pt x="5554769" y="3746188"/>
                  <a:pt x="5415891" y="3739947"/>
                </a:cubicBezTo>
                <a:cubicBezTo>
                  <a:pt x="5277013" y="3733706"/>
                  <a:pt x="4857983" y="3725361"/>
                  <a:pt x="4633025" y="3739947"/>
                </a:cubicBezTo>
                <a:cubicBezTo>
                  <a:pt x="4408067" y="3754533"/>
                  <a:pt x="4171691" y="3727443"/>
                  <a:pt x="3991332" y="3739947"/>
                </a:cubicBezTo>
                <a:cubicBezTo>
                  <a:pt x="3810973" y="3752451"/>
                  <a:pt x="3658131" y="3754598"/>
                  <a:pt x="3490811" y="3739947"/>
                </a:cubicBezTo>
                <a:cubicBezTo>
                  <a:pt x="3323491" y="3725296"/>
                  <a:pt x="3038741" y="3721268"/>
                  <a:pt x="2849118" y="3739947"/>
                </a:cubicBezTo>
                <a:cubicBezTo>
                  <a:pt x="2659495" y="3758626"/>
                  <a:pt x="2618549" y="3761271"/>
                  <a:pt x="2419184" y="3739947"/>
                </a:cubicBezTo>
                <a:cubicBezTo>
                  <a:pt x="2219819" y="3718623"/>
                  <a:pt x="2076812" y="3743624"/>
                  <a:pt x="1989249" y="3739947"/>
                </a:cubicBezTo>
                <a:cubicBezTo>
                  <a:pt x="1901687" y="3736270"/>
                  <a:pt x="1576476" y="3748975"/>
                  <a:pt x="1347556" y="3739947"/>
                </a:cubicBezTo>
                <a:cubicBezTo>
                  <a:pt x="1118636" y="3730919"/>
                  <a:pt x="964500" y="3724912"/>
                  <a:pt x="847035" y="3739947"/>
                </a:cubicBezTo>
                <a:cubicBezTo>
                  <a:pt x="729570" y="3754982"/>
                  <a:pt x="200009" y="3709545"/>
                  <a:pt x="0" y="3739947"/>
                </a:cubicBezTo>
                <a:cubicBezTo>
                  <a:pt x="15429" y="3599072"/>
                  <a:pt x="10633" y="3365794"/>
                  <a:pt x="0" y="3191421"/>
                </a:cubicBezTo>
                <a:cubicBezTo>
                  <a:pt x="-10633" y="3017048"/>
                  <a:pt x="18651" y="2809981"/>
                  <a:pt x="0" y="2680295"/>
                </a:cubicBezTo>
                <a:cubicBezTo>
                  <a:pt x="-18651" y="2550609"/>
                  <a:pt x="29209" y="2290871"/>
                  <a:pt x="0" y="2019571"/>
                </a:cubicBezTo>
                <a:cubicBezTo>
                  <a:pt x="-29209" y="1748271"/>
                  <a:pt x="19028" y="1644630"/>
                  <a:pt x="0" y="1471046"/>
                </a:cubicBezTo>
                <a:cubicBezTo>
                  <a:pt x="-19028" y="1297462"/>
                  <a:pt x="29423" y="1039718"/>
                  <a:pt x="0" y="810322"/>
                </a:cubicBezTo>
                <a:cubicBezTo>
                  <a:pt x="-29423" y="580926"/>
                  <a:pt x="-4922" y="352338"/>
                  <a:pt x="0" y="0"/>
                </a:cubicBezTo>
                <a:close/>
              </a:path>
            </a:pathLst>
          </a:custGeom>
          <a:noFill/>
          <a:ln>
            <a:solidFill>
              <a:srgbClr val="00B050"/>
            </a:solidFill>
            <a:prstDash val="lgDash"/>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Right Arrow 28">
            <a:extLst>
              <a:ext uri="{FF2B5EF4-FFF2-40B4-BE49-F238E27FC236}">
                <a16:creationId xmlns:a16="http://schemas.microsoft.com/office/drawing/2014/main" id="{5A5E49C4-E524-2204-C1FE-C6E236C6662C}"/>
              </a:ext>
            </a:extLst>
          </p:cNvPr>
          <p:cNvSpPr/>
          <p:nvPr/>
        </p:nvSpPr>
        <p:spPr>
          <a:xfrm>
            <a:off x="7197744" y="3598924"/>
            <a:ext cx="242427" cy="128234"/>
          </a:xfrm>
          <a:prstGeom prst="rightArrow">
            <a:avLst/>
          </a:prstGeom>
          <a:solidFill>
            <a:schemeClr val="accent5">
              <a:lumMod val="75000"/>
            </a:schemeClr>
          </a:solidFill>
          <a:ln w="952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028" name="Picture 4" descr="Synthesis - Free business and finance icons">
            <a:extLst>
              <a:ext uri="{FF2B5EF4-FFF2-40B4-BE49-F238E27FC236}">
                <a16:creationId xmlns:a16="http://schemas.microsoft.com/office/drawing/2014/main" id="{309B4CF0-3F98-BD32-E5F5-26FFDBF996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09950" y="2787644"/>
            <a:ext cx="550460" cy="55046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F6DD0AEF-65C4-A3CF-D48D-210D5593D911}"/>
              </a:ext>
            </a:extLst>
          </p:cNvPr>
          <p:cNvSpPr txBox="1"/>
          <p:nvPr/>
        </p:nvSpPr>
        <p:spPr>
          <a:xfrm>
            <a:off x="7396655" y="3337398"/>
            <a:ext cx="1782860" cy="215444"/>
          </a:xfrm>
          <a:prstGeom prst="rect">
            <a:avLst/>
          </a:prstGeom>
          <a:noFill/>
        </p:spPr>
        <p:txBody>
          <a:bodyPr wrap="none" rtlCol="0">
            <a:spAutoFit/>
          </a:bodyPr>
          <a:lstStyle/>
          <a:p>
            <a:r>
              <a:rPr lang="en-VN" sz="800"/>
              <a:t>User-demand synthetic information</a:t>
            </a:r>
          </a:p>
        </p:txBody>
      </p:sp>
      <p:pic>
        <p:nvPicPr>
          <p:cNvPr id="1030" name="Picture 6" descr="Data visualization - Free marketing icons">
            <a:extLst>
              <a:ext uri="{FF2B5EF4-FFF2-40B4-BE49-F238E27FC236}">
                <a16:creationId xmlns:a16="http://schemas.microsoft.com/office/drawing/2014/main" id="{24E78C31-B3F3-5254-B0A8-23BEC1663AD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82894" y="3663041"/>
            <a:ext cx="577516" cy="577516"/>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DE96AAF-9A64-27B7-4924-5F08C84742A8}"/>
              </a:ext>
            </a:extLst>
          </p:cNvPr>
          <p:cNvSpPr txBox="1"/>
          <p:nvPr/>
        </p:nvSpPr>
        <p:spPr>
          <a:xfrm>
            <a:off x="7803504" y="4250576"/>
            <a:ext cx="763351" cy="215444"/>
          </a:xfrm>
          <a:prstGeom prst="rect">
            <a:avLst/>
          </a:prstGeom>
          <a:noFill/>
        </p:spPr>
        <p:txBody>
          <a:bodyPr wrap="none" rtlCol="0">
            <a:spAutoFit/>
          </a:bodyPr>
          <a:lstStyle/>
          <a:p>
            <a:r>
              <a:rPr lang="en-VN" sz="800"/>
              <a:t>Visualization</a:t>
            </a:r>
          </a:p>
        </p:txBody>
      </p:sp>
    </p:spTree>
    <p:extLst>
      <p:ext uri="{BB962C8B-B14F-4D97-AF65-F5344CB8AC3E}">
        <p14:creationId xmlns:p14="http://schemas.microsoft.com/office/powerpoint/2010/main" val="2394752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body" idx="1"/>
          </p:nvPr>
        </p:nvSpPr>
        <p:spPr>
          <a:xfrm>
            <a:off x="3524251" y="758429"/>
            <a:ext cx="5384700" cy="4146900"/>
          </a:xfrm>
          <a:prstGeom prst="rect">
            <a:avLst/>
          </a:prstGeom>
        </p:spPr>
        <p:txBody>
          <a:bodyPr spcFirstLastPara="1" wrap="square" lIns="91425" tIns="45700" rIns="91425" bIns="45700" anchor="ctr" anchorCtr="0">
            <a:noAutofit/>
          </a:bodyPr>
          <a:lstStyle/>
          <a:p>
            <a:pPr marL="0" lvl="0" indent="0" algn="ctr" rtl="0">
              <a:spcBef>
                <a:spcPts val="1000"/>
              </a:spcBef>
              <a:spcAft>
                <a:spcPts val="0"/>
              </a:spcAft>
              <a:buNone/>
            </a:pPr>
            <a:r>
              <a:rPr lang="en-US" b="1"/>
              <a:t>Dashboard</a:t>
            </a:r>
          </a:p>
        </p:txBody>
      </p:sp>
      <p:sp>
        <p:nvSpPr>
          <p:cNvPr id="214" name="Google Shape;214;p35"/>
          <p:cNvSpPr txBox="1">
            <a:spLocks noGrp="1"/>
          </p:cNvSpPr>
          <p:nvPr>
            <p:ph type="sldNum" idx="12"/>
          </p:nvPr>
        </p:nvSpPr>
        <p:spPr>
          <a:xfrm>
            <a:off x="6867383" y="4929095"/>
            <a:ext cx="20574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vi"/>
              <a:t>19</a:t>
            </a:fld>
            <a:endParaRPr/>
          </a:p>
        </p:txBody>
      </p:sp>
    </p:spTree>
    <p:extLst>
      <p:ext uri="{BB962C8B-B14F-4D97-AF65-F5344CB8AC3E}">
        <p14:creationId xmlns:p14="http://schemas.microsoft.com/office/powerpoint/2010/main" val="1354766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21"/>
          <p:cNvPicPr preferRelativeResize="0"/>
          <p:nvPr/>
        </p:nvPicPr>
        <p:blipFill rotWithShape="1">
          <a:blip r:embed="rId3">
            <a:alphaModFix/>
          </a:blip>
          <a:srcRect/>
          <a:stretch/>
        </p:blipFill>
        <p:spPr>
          <a:xfrm>
            <a:off x="413012" y="298814"/>
            <a:ext cx="1527920" cy="458696"/>
          </a:xfrm>
          <a:prstGeom prst="rect">
            <a:avLst/>
          </a:prstGeom>
          <a:noFill/>
          <a:ln>
            <a:noFill/>
          </a:ln>
        </p:spPr>
      </p:pic>
      <p:sp>
        <p:nvSpPr>
          <p:cNvPr id="89" name="Google Shape;89;p21"/>
          <p:cNvSpPr txBox="1"/>
          <p:nvPr/>
        </p:nvSpPr>
        <p:spPr>
          <a:xfrm>
            <a:off x="293305" y="1283369"/>
            <a:ext cx="8058600" cy="636600"/>
          </a:xfrm>
          <a:prstGeom prst="rect">
            <a:avLst/>
          </a:prstGeom>
          <a:noFill/>
          <a:ln>
            <a:noFill/>
          </a:ln>
        </p:spPr>
        <p:txBody>
          <a:bodyPr spcFirstLastPara="1" wrap="square" lIns="91425" tIns="45700" rIns="91425" bIns="45700" anchor="t" anchorCtr="0">
            <a:noAutofit/>
          </a:bodyPr>
          <a:lstStyle/>
          <a:p>
            <a:pPr>
              <a:lnSpc>
                <a:spcPct val="90000"/>
              </a:lnSpc>
            </a:pPr>
            <a:r>
              <a:rPr lang="vi" sz="3000">
                <a:solidFill>
                  <a:srgbClr val="C00000"/>
                </a:solidFill>
                <a:ea typeface="Lato"/>
                <a:sym typeface="Lato"/>
              </a:rPr>
              <a:t>Keyword-Driven Sentiment Analysis for Fintech News</a:t>
            </a:r>
            <a:endParaRPr lang="en-US" sz="3000"/>
          </a:p>
        </p:txBody>
      </p:sp>
      <p:sp>
        <p:nvSpPr>
          <p:cNvPr id="90" name="Google Shape;90;p21"/>
          <p:cNvSpPr txBox="1"/>
          <p:nvPr/>
        </p:nvSpPr>
        <p:spPr>
          <a:xfrm>
            <a:off x="413000" y="2398375"/>
            <a:ext cx="8056875" cy="23153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100"/>
              <a:buFont typeface="Arial"/>
              <a:buNone/>
            </a:pPr>
            <a:r>
              <a:rPr lang="vi" sz="1800">
                <a:solidFill>
                  <a:srgbClr val="C00000"/>
                </a:solidFill>
                <a:latin typeface="Lato"/>
                <a:ea typeface="Lato"/>
                <a:cs typeface="Lato"/>
                <a:sym typeface="Lato"/>
              </a:rPr>
              <a:t>Instructor:</a:t>
            </a:r>
            <a:endParaRPr lang="en-US" sz="1800">
              <a:solidFill>
                <a:srgbClr val="C00000"/>
              </a:solidFill>
              <a:latin typeface="Lato"/>
              <a:ea typeface="Lato"/>
              <a:cs typeface="Lato"/>
            </a:endParaRPr>
          </a:p>
          <a:p>
            <a:pPr>
              <a:lnSpc>
                <a:spcPct val="90000"/>
              </a:lnSpc>
              <a:buClr>
                <a:schemeClr val="dk1"/>
              </a:buClr>
              <a:buSzPts val="1100"/>
            </a:pPr>
            <a:r>
              <a:rPr lang="vi" sz="1800" err="1">
                <a:solidFill>
                  <a:srgbClr val="C00000"/>
                </a:solidFill>
                <a:latin typeface="Lato"/>
                <a:ea typeface="Lato"/>
                <a:cs typeface="Lato"/>
                <a:sym typeface="Lato"/>
              </a:rPr>
              <a:t>Dr</a:t>
            </a:r>
            <a:r>
              <a:rPr lang="vi" sz="1800">
                <a:solidFill>
                  <a:srgbClr val="C00000"/>
                </a:solidFill>
                <a:latin typeface="Lato"/>
                <a:ea typeface="Lato"/>
                <a:cs typeface="Lato"/>
                <a:sym typeface="Lato"/>
              </a:rPr>
              <a:t>. </a:t>
            </a:r>
            <a:r>
              <a:rPr lang="en-US" sz="1800">
                <a:solidFill>
                  <a:srgbClr val="C00000"/>
                </a:solidFill>
                <a:latin typeface="Lato"/>
                <a:ea typeface="Lato"/>
                <a:cs typeface="Lato"/>
                <a:sym typeface="Lato"/>
              </a:rPr>
              <a:t>Tran Van Dang</a:t>
            </a:r>
          </a:p>
          <a:p>
            <a:pPr marL="0" marR="0" lvl="0" indent="0" algn="l" rtl="0">
              <a:lnSpc>
                <a:spcPct val="90000"/>
              </a:lnSpc>
              <a:spcBef>
                <a:spcPts val="0"/>
              </a:spcBef>
              <a:spcAft>
                <a:spcPts val="0"/>
              </a:spcAft>
              <a:buClr>
                <a:schemeClr val="dk1"/>
              </a:buClr>
              <a:buSzPts val="1100"/>
              <a:buFont typeface="Arial"/>
              <a:buNone/>
            </a:pPr>
            <a:endParaRPr sz="1800">
              <a:solidFill>
                <a:srgbClr val="C00000"/>
              </a:solidFill>
              <a:latin typeface="Lato"/>
              <a:ea typeface="Lato"/>
              <a:cs typeface="Lato"/>
              <a:sym typeface="Lato"/>
            </a:endParaRPr>
          </a:p>
          <a:p>
            <a:pPr marL="0" marR="0" lvl="0" indent="0" algn="l" rtl="0">
              <a:lnSpc>
                <a:spcPct val="90000"/>
              </a:lnSpc>
              <a:spcBef>
                <a:spcPts val="0"/>
              </a:spcBef>
              <a:spcAft>
                <a:spcPts val="0"/>
              </a:spcAft>
              <a:buClr>
                <a:srgbClr val="C00000"/>
              </a:buClr>
              <a:buSzPts val="2800"/>
              <a:buFont typeface="Lato"/>
              <a:buNone/>
            </a:pPr>
            <a:r>
              <a:rPr lang="vi" sz="1800">
                <a:solidFill>
                  <a:srgbClr val="C00000"/>
                </a:solidFill>
                <a:latin typeface="Lato"/>
                <a:ea typeface="Lato"/>
                <a:cs typeface="Lato"/>
                <a:sym typeface="Lato"/>
              </a:rPr>
              <a:t>Presenters:</a:t>
            </a:r>
            <a:endParaRPr sz="1800" b="0" i="0" u="none" strike="noStrike" cap="none">
              <a:solidFill>
                <a:srgbClr val="C00000"/>
              </a:solidFill>
              <a:latin typeface="Lato"/>
              <a:ea typeface="Lato"/>
              <a:cs typeface="Lato"/>
              <a:sym typeface="Lato"/>
            </a:endParaRPr>
          </a:p>
          <a:p>
            <a:pPr>
              <a:lnSpc>
                <a:spcPct val="90000"/>
              </a:lnSpc>
              <a:buClr>
                <a:srgbClr val="C00000"/>
              </a:buClr>
              <a:buSzPts val="2800"/>
              <a:buFont typeface="Lato"/>
            </a:pPr>
            <a:r>
              <a:rPr lang="vi" sz="1800" err="1">
                <a:solidFill>
                  <a:srgbClr val="C00000"/>
                </a:solidFill>
                <a:latin typeface="Lato"/>
                <a:ea typeface="Lato"/>
                <a:cs typeface="Lato"/>
                <a:sym typeface="Lato"/>
              </a:rPr>
              <a:t>Pham</a:t>
            </a:r>
            <a:r>
              <a:rPr lang="vi" sz="1800">
                <a:solidFill>
                  <a:srgbClr val="C00000"/>
                </a:solidFill>
                <a:latin typeface="Lato"/>
                <a:ea typeface="Lato"/>
                <a:cs typeface="Lato"/>
                <a:sym typeface="Lato"/>
              </a:rPr>
              <a:t> </a:t>
            </a:r>
            <a:r>
              <a:rPr lang="vi" sz="1800" err="1">
                <a:solidFill>
                  <a:srgbClr val="C00000"/>
                </a:solidFill>
                <a:latin typeface="Lato"/>
                <a:ea typeface="Lato"/>
                <a:cs typeface="Lato"/>
                <a:sym typeface="Lato"/>
              </a:rPr>
              <a:t>Viet</a:t>
            </a:r>
            <a:r>
              <a:rPr lang="vi" sz="1800">
                <a:solidFill>
                  <a:srgbClr val="C00000"/>
                </a:solidFill>
                <a:latin typeface="Lato"/>
                <a:ea typeface="Lato"/>
                <a:cs typeface="Lato"/>
                <a:sym typeface="Lato"/>
              </a:rPr>
              <a:t> Bang – 20222143M</a:t>
            </a:r>
            <a:endParaRPr lang="vi" sz="1800">
              <a:solidFill>
                <a:srgbClr val="C00000"/>
              </a:solidFill>
              <a:latin typeface="Lato"/>
              <a:ea typeface="Lato"/>
              <a:cs typeface="Lato"/>
            </a:endParaRPr>
          </a:p>
          <a:p>
            <a:pPr>
              <a:lnSpc>
                <a:spcPct val="90000"/>
              </a:lnSpc>
              <a:buSzPts val="2800"/>
            </a:pPr>
            <a:r>
              <a:rPr lang="vi" sz="1800">
                <a:solidFill>
                  <a:srgbClr val="C00000"/>
                </a:solidFill>
                <a:latin typeface="Lato"/>
                <a:ea typeface="Lato"/>
                <a:cs typeface="Lato"/>
              </a:rPr>
              <a:t>Le Minh Duc – 20222142M</a:t>
            </a:r>
          </a:p>
          <a:p>
            <a:pPr>
              <a:lnSpc>
                <a:spcPct val="90000"/>
              </a:lnSpc>
              <a:buSzPts val="2800"/>
            </a:pPr>
            <a:r>
              <a:rPr lang="vi" sz="1800">
                <a:solidFill>
                  <a:srgbClr val="C00000"/>
                </a:solidFill>
                <a:latin typeface="Lato"/>
                <a:ea typeface="Lato"/>
                <a:cs typeface="Lato"/>
              </a:rPr>
              <a:t>Nguyen Sy Hong Duc - 20231061M</a:t>
            </a:r>
            <a:endParaRPr lang="vi" sz="1800" b="0" i="0" u="none" strike="noStrike" cap="none">
              <a:solidFill>
                <a:srgbClr val="C00000"/>
              </a:solidFill>
              <a:latin typeface="Lato"/>
              <a:ea typeface="Lato"/>
              <a:cs typeface="Lato"/>
            </a:endParaRPr>
          </a:p>
          <a:p>
            <a:pPr marL="0" marR="0" lvl="0" indent="0" algn="l">
              <a:lnSpc>
                <a:spcPct val="90000"/>
              </a:lnSpc>
              <a:spcBef>
                <a:spcPts val="0"/>
              </a:spcBef>
              <a:spcAft>
                <a:spcPts val="0"/>
              </a:spcAft>
              <a:buSzPts val="2800"/>
              <a:buFont typeface="Arial"/>
              <a:buNone/>
            </a:pPr>
            <a:endParaRPr lang="vi" sz="1800" b="0" i="0" u="none" strike="noStrike" cap="none">
              <a:solidFill>
                <a:srgbClr val="C00000"/>
              </a:solidFill>
              <a:latin typeface="Lato"/>
              <a:ea typeface="Lato"/>
              <a:cs typeface="Lato"/>
            </a:endParaRPr>
          </a:p>
          <a:p>
            <a:pPr marL="0" marR="0" lvl="0" indent="0" algn="l" rtl="0">
              <a:lnSpc>
                <a:spcPct val="90000"/>
              </a:lnSpc>
              <a:spcBef>
                <a:spcPts val="0"/>
              </a:spcBef>
              <a:spcAft>
                <a:spcPts val="0"/>
              </a:spcAft>
              <a:buClr>
                <a:srgbClr val="C00000"/>
              </a:buClr>
              <a:buSzPts val="2800"/>
              <a:buFont typeface="Lato"/>
              <a:buNone/>
            </a:pPr>
            <a:endParaRPr sz="2800" b="0" i="0" u="none" strike="noStrike" cap="none">
              <a:solidFill>
                <a:srgbClr val="C00000"/>
              </a:solidFill>
              <a:latin typeface="Lato"/>
              <a:ea typeface="Lato"/>
              <a:cs typeface="Lato"/>
              <a:sym typeface="Lato"/>
            </a:endParaRPr>
          </a:p>
          <a:p>
            <a:pPr marL="0" marR="0" lvl="0" indent="0" algn="l" rtl="0">
              <a:lnSpc>
                <a:spcPct val="90000"/>
              </a:lnSpc>
              <a:spcBef>
                <a:spcPts val="0"/>
              </a:spcBef>
              <a:spcAft>
                <a:spcPts val="0"/>
              </a:spcAft>
              <a:buClr>
                <a:srgbClr val="C00000"/>
              </a:buClr>
              <a:buSzPts val="2800"/>
              <a:buFont typeface="Lato"/>
              <a:buNone/>
            </a:pPr>
            <a:endParaRPr sz="2800" b="0" i="0" u="none" strike="noStrike" cap="none">
              <a:solidFill>
                <a:srgbClr val="C00000"/>
              </a:solidFill>
              <a:latin typeface="Lato"/>
              <a:ea typeface="Lato"/>
              <a:cs typeface="Lato"/>
              <a:sym typeface="Lato"/>
            </a:endParaRPr>
          </a:p>
          <a:p>
            <a:pPr>
              <a:lnSpc>
                <a:spcPct val="90000"/>
              </a:lnSpc>
              <a:buClr>
                <a:srgbClr val="C00000"/>
              </a:buClr>
              <a:buSzPts val="2800"/>
              <a:buFont typeface="Lato"/>
            </a:pPr>
            <a:endParaRPr lang="en-US" sz="2800">
              <a:solidFill>
                <a:srgbClr val="C00000"/>
              </a:solidFill>
              <a:latin typeface="Lato"/>
              <a:ea typeface="Lato"/>
              <a:cs typeface="Lato"/>
            </a:endParaRPr>
          </a:p>
          <a:p>
            <a:pPr>
              <a:lnSpc>
                <a:spcPct val="90000"/>
              </a:lnSpc>
              <a:buClr>
                <a:srgbClr val="C00000"/>
              </a:buClr>
              <a:buSzPts val="2800"/>
            </a:pPr>
            <a:endParaRPr lang="en-US" sz="2800">
              <a:solidFill>
                <a:srgbClr val="C00000"/>
              </a:solidFill>
              <a:latin typeface="Lato"/>
              <a:ea typeface="Lato"/>
              <a:cs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19"/>
        <p:cNvGrpSpPr/>
        <p:nvPr/>
      </p:nvGrpSpPr>
      <p:grpSpPr>
        <a:xfrm>
          <a:off x="0" y="0"/>
          <a:ext cx="0" cy="0"/>
          <a:chOff x="0" y="0"/>
          <a:chExt cx="0" cy="0"/>
        </a:xfrm>
      </p:grpSpPr>
      <p:sp>
        <p:nvSpPr>
          <p:cNvPr id="220" name="Google Shape;220;p36"/>
          <p:cNvSpPr txBox="1">
            <a:spLocks noGrp="1"/>
          </p:cNvSpPr>
          <p:nvPr>
            <p:ph type="sldNum" idx="12"/>
          </p:nvPr>
        </p:nvSpPr>
        <p:spPr>
          <a:xfrm>
            <a:off x="6867383" y="4929095"/>
            <a:ext cx="20574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vi"/>
              <a:t>20</a:t>
            </a:fld>
            <a:endParaRPr/>
          </a:p>
        </p:txBody>
      </p:sp>
      <p:sp>
        <p:nvSpPr>
          <p:cNvPr id="221" name="Google Shape;221;p36"/>
          <p:cNvSpPr txBox="1">
            <a:spLocks noGrp="1"/>
          </p:cNvSpPr>
          <p:nvPr>
            <p:ph type="title"/>
          </p:nvPr>
        </p:nvSpPr>
        <p:spPr>
          <a:xfrm>
            <a:off x="235077" y="58960"/>
            <a:ext cx="8673900" cy="33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
              <a:t>Visualization</a:t>
            </a:r>
            <a:endParaRPr/>
          </a:p>
        </p:txBody>
      </p:sp>
      <p:pic>
        <p:nvPicPr>
          <p:cNvPr id="222" name="Google Shape;222;p36"/>
          <p:cNvPicPr preferRelativeResize="0"/>
          <p:nvPr/>
        </p:nvPicPr>
        <p:blipFill>
          <a:blip r:embed="rId3">
            <a:alphaModFix/>
          </a:blip>
          <a:stretch>
            <a:fillRect/>
          </a:stretch>
        </p:blipFill>
        <p:spPr>
          <a:xfrm>
            <a:off x="976875" y="1124612"/>
            <a:ext cx="7093949" cy="289426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235077" y="58960"/>
            <a:ext cx="8673900" cy="33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vi"/>
              <a:t>Visualization</a:t>
            </a:r>
            <a:endParaRPr/>
          </a:p>
          <a:p>
            <a:pPr marL="0" lvl="0" indent="0" algn="l" rtl="0">
              <a:spcBef>
                <a:spcPts val="0"/>
              </a:spcBef>
              <a:spcAft>
                <a:spcPts val="0"/>
              </a:spcAft>
              <a:buNone/>
            </a:pPr>
            <a:endParaRPr/>
          </a:p>
        </p:txBody>
      </p:sp>
      <p:sp>
        <p:nvSpPr>
          <p:cNvPr id="228" name="Google Shape;228;p37"/>
          <p:cNvSpPr txBox="1">
            <a:spLocks noGrp="1"/>
          </p:cNvSpPr>
          <p:nvPr>
            <p:ph type="body" idx="1"/>
          </p:nvPr>
        </p:nvSpPr>
        <p:spPr>
          <a:xfrm>
            <a:off x="234950" y="920663"/>
            <a:ext cx="8674200" cy="3651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29" name="Google Shape;229;p37"/>
          <p:cNvPicPr preferRelativeResize="0"/>
          <p:nvPr/>
        </p:nvPicPr>
        <p:blipFill>
          <a:blip r:embed="rId3">
            <a:alphaModFix/>
          </a:blip>
          <a:stretch>
            <a:fillRect/>
          </a:stretch>
        </p:blipFill>
        <p:spPr>
          <a:xfrm>
            <a:off x="0" y="802832"/>
            <a:ext cx="9143998" cy="37691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235077" y="58960"/>
            <a:ext cx="8673900" cy="33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Dashboard</a:t>
            </a:r>
            <a:endParaRPr/>
          </a:p>
          <a:p>
            <a:pPr marL="0" lvl="0" indent="0" algn="l" rtl="0">
              <a:spcBef>
                <a:spcPts val="0"/>
              </a:spcBef>
              <a:spcAft>
                <a:spcPts val="0"/>
              </a:spcAft>
              <a:buNone/>
            </a:pPr>
            <a:endParaRPr/>
          </a:p>
        </p:txBody>
      </p:sp>
      <p:pic>
        <p:nvPicPr>
          <p:cNvPr id="4" name="Hình ảnh 3" descr="Ảnh có chứa văn bản, ảnh chụp màn hình, Phông chữ, số&#10;&#10;Mô tả được tự động tạo">
            <a:extLst>
              <a:ext uri="{FF2B5EF4-FFF2-40B4-BE49-F238E27FC236}">
                <a16:creationId xmlns:a16="http://schemas.microsoft.com/office/drawing/2014/main" id="{3799E88E-FA1A-2645-8BAC-04680CAC0582}"/>
              </a:ext>
            </a:extLst>
          </p:cNvPr>
          <p:cNvPicPr>
            <a:picLocks noChangeAspect="1"/>
          </p:cNvPicPr>
          <p:nvPr/>
        </p:nvPicPr>
        <p:blipFill>
          <a:blip r:embed="rId3"/>
          <a:stretch>
            <a:fillRect/>
          </a:stretch>
        </p:blipFill>
        <p:spPr>
          <a:xfrm>
            <a:off x="414000" y="871865"/>
            <a:ext cx="8496000" cy="3719271"/>
          </a:xfrm>
          <a:prstGeom prst="rect">
            <a:avLst/>
          </a:prstGeom>
        </p:spPr>
      </p:pic>
      <p:pic>
        <p:nvPicPr>
          <p:cNvPr id="2" name="Hình ảnh 1" descr="Ảnh có chứa văn bản, ảnh chụp màn hình, số, Phông chữ&#10;&#10;Mô tả được tự động tạo">
            <a:extLst>
              <a:ext uri="{FF2B5EF4-FFF2-40B4-BE49-F238E27FC236}">
                <a16:creationId xmlns:a16="http://schemas.microsoft.com/office/drawing/2014/main" id="{1B68B015-8D6C-4EA7-F65A-10BD8E107044}"/>
              </a:ext>
            </a:extLst>
          </p:cNvPr>
          <p:cNvPicPr>
            <a:picLocks noChangeAspect="1"/>
          </p:cNvPicPr>
          <p:nvPr/>
        </p:nvPicPr>
        <p:blipFill>
          <a:blip r:embed="rId4"/>
          <a:stretch>
            <a:fillRect/>
          </a:stretch>
        </p:blipFill>
        <p:spPr>
          <a:xfrm>
            <a:off x="400986" y="876022"/>
            <a:ext cx="1947067" cy="3733522"/>
          </a:xfrm>
          <a:prstGeom prst="rect">
            <a:avLst/>
          </a:prstGeom>
        </p:spPr>
      </p:pic>
    </p:spTree>
    <p:extLst>
      <p:ext uri="{BB962C8B-B14F-4D97-AF65-F5344CB8AC3E}">
        <p14:creationId xmlns:p14="http://schemas.microsoft.com/office/powerpoint/2010/main" val="305678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235077" y="58960"/>
            <a:ext cx="8673900" cy="33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vi"/>
              <a:t>Dashboard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3" name="Hình ảnh 2" descr="Ảnh có chứa văn bản, biểu đồ, ảnh chụp màn hình, Sơ đồ&#10;&#10;Mô tả được tự động tạo">
            <a:extLst>
              <a:ext uri="{FF2B5EF4-FFF2-40B4-BE49-F238E27FC236}">
                <a16:creationId xmlns:a16="http://schemas.microsoft.com/office/drawing/2014/main" id="{C9AED50B-3BCD-BBA9-85FE-2E741B15B3C9}"/>
              </a:ext>
            </a:extLst>
          </p:cNvPr>
          <p:cNvPicPr>
            <a:picLocks noChangeAspect="1"/>
          </p:cNvPicPr>
          <p:nvPr/>
        </p:nvPicPr>
        <p:blipFill>
          <a:blip r:embed="rId3"/>
          <a:stretch>
            <a:fillRect/>
          </a:stretch>
        </p:blipFill>
        <p:spPr>
          <a:xfrm>
            <a:off x="412981" y="514805"/>
            <a:ext cx="8497413" cy="4109719"/>
          </a:xfrm>
          <a:prstGeom prst="rect">
            <a:avLst/>
          </a:prstGeom>
        </p:spPr>
      </p:pic>
    </p:spTree>
    <p:extLst>
      <p:ext uri="{BB962C8B-B14F-4D97-AF65-F5344CB8AC3E}">
        <p14:creationId xmlns:p14="http://schemas.microsoft.com/office/powerpoint/2010/main" val="942462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xfrm>
            <a:off x="235077" y="58960"/>
            <a:ext cx="8673900" cy="339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err="1"/>
              <a:t>Visualization</a:t>
            </a: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235" name="Google Shape;235;p38"/>
          <p:cNvPicPr preferRelativeResize="0"/>
          <p:nvPr/>
        </p:nvPicPr>
        <p:blipFill>
          <a:blip r:embed="rId3">
            <a:alphaModFix/>
          </a:blip>
          <a:stretch>
            <a:fillRect/>
          </a:stretch>
        </p:blipFill>
        <p:spPr>
          <a:xfrm>
            <a:off x="1118836" y="854260"/>
            <a:ext cx="8022922" cy="3902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9"/>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vi"/>
              <a:t>25</a:t>
            </a:fld>
            <a:endParaRPr/>
          </a:p>
        </p:txBody>
      </p:sp>
      <p:sp>
        <p:nvSpPr>
          <p:cNvPr id="241" name="Google Shape;241;p39"/>
          <p:cNvSpPr txBox="1"/>
          <p:nvPr/>
        </p:nvSpPr>
        <p:spPr>
          <a:xfrm>
            <a:off x="4181094" y="2266493"/>
            <a:ext cx="4197900" cy="610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4800"/>
              <a:buFont typeface="Lato"/>
              <a:buNone/>
            </a:pPr>
            <a:r>
              <a:rPr lang="vi" sz="4800" b="1" i="0" u="none" strike="noStrike" cap="none">
                <a:solidFill>
                  <a:srgbClr val="C00000"/>
                </a:solidFill>
                <a:latin typeface="Lato"/>
                <a:ea typeface="Lato"/>
                <a:cs typeface="Lato"/>
                <a:sym typeface="Lato"/>
              </a:rPr>
              <a:t>THANK YOU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2"/>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vi"/>
              <a:t>3</a:t>
            </a:fld>
            <a:endParaRPr/>
          </a:p>
        </p:txBody>
      </p:sp>
      <p:sp>
        <p:nvSpPr>
          <p:cNvPr id="96" name="Google Shape;96;p22"/>
          <p:cNvSpPr txBox="1">
            <a:spLocks noGrp="1"/>
          </p:cNvSpPr>
          <p:nvPr>
            <p:ph type="title"/>
          </p:nvPr>
        </p:nvSpPr>
        <p:spPr>
          <a:xfrm>
            <a:off x="235077" y="58960"/>
            <a:ext cx="8673900" cy="339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t>Contents</a:t>
            </a:r>
            <a:endParaRPr/>
          </a:p>
        </p:txBody>
      </p:sp>
      <p:sp>
        <p:nvSpPr>
          <p:cNvPr id="97" name="Google Shape;97;p22"/>
          <p:cNvSpPr txBox="1">
            <a:spLocks noGrp="1"/>
          </p:cNvSpPr>
          <p:nvPr>
            <p:ph type="body" idx="1"/>
          </p:nvPr>
        </p:nvSpPr>
        <p:spPr>
          <a:xfrm>
            <a:off x="234902" y="791210"/>
            <a:ext cx="8674200" cy="3977700"/>
          </a:xfrm>
          <a:prstGeom prst="rect">
            <a:avLst/>
          </a:prstGeom>
          <a:noFill/>
          <a:ln>
            <a:noFill/>
          </a:ln>
        </p:spPr>
        <p:txBody>
          <a:bodyPr spcFirstLastPara="1" wrap="square" lIns="91425" tIns="45700" rIns="91425" bIns="45700" anchor="t" anchorCtr="0">
            <a:noAutofit/>
          </a:bodyPr>
          <a:lstStyle/>
          <a:p>
            <a:pPr>
              <a:lnSpc>
                <a:spcPct val="200000"/>
              </a:lnSpc>
              <a:spcBef>
                <a:spcPts val="0"/>
              </a:spcBef>
              <a:buAutoNum type="arabicPeriod"/>
            </a:pPr>
            <a:r>
              <a:rPr lang="vi" err="1"/>
              <a:t>Introduction</a:t>
            </a:r>
            <a:r>
              <a:rPr lang="vi"/>
              <a:t> </a:t>
            </a:r>
            <a:endParaRPr lang="en-US"/>
          </a:p>
          <a:p>
            <a:pPr>
              <a:lnSpc>
                <a:spcPct val="200000"/>
              </a:lnSpc>
              <a:spcBef>
                <a:spcPts val="0"/>
              </a:spcBef>
              <a:buAutoNum type="arabicPeriod"/>
            </a:pPr>
            <a:r>
              <a:rPr lang="en-US" err="1"/>
              <a:t>Data</a:t>
            </a:r>
            <a:r>
              <a:rPr lang="vi"/>
              <a:t> Pipeline</a:t>
            </a:r>
          </a:p>
          <a:p>
            <a:pPr>
              <a:lnSpc>
                <a:spcPct val="200000"/>
              </a:lnSpc>
              <a:spcBef>
                <a:spcPts val="0"/>
              </a:spcBef>
              <a:buAutoNum type="arabicPeriod"/>
            </a:pPr>
            <a:r>
              <a:rPr lang="vi" err="1"/>
              <a:t>Keyword-Driven</a:t>
            </a:r>
            <a:r>
              <a:rPr lang="vi"/>
              <a:t> </a:t>
            </a:r>
            <a:r>
              <a:rPr lang="vi" err="1"/>
              <a:t>Sentiment</a:t>
            </a:r>
            <a:r>
              <a:rPr lang="vi"/>
              <a:t> </a:t>
            </a:r>
            <a:r>
              <a:rPr lang="vi" err="1"/>
              <a:t>Analysis</a:t>
            </a:r>
            <a:endParaRPr lang="vi"/>
          </a:p>
          <a:p>
            <a:pPr marL="457200" lvl="0" indent="-406400" algn="l" rtl="0">
              <a:lnSpc>
                <a:spcPct val="200000"/>
              </a:lnSpc>
              <a:spcBef>
                <a:spcPts val="0"/>
              </a:spcBef>
              <a:spcAft>
                <a:spcPts val="0"/>
              </a:spcAft>
              <a:buSzPts val="2800"/>
              <a:buAutoNum type="arabicPeriod"/>
            </a:pPr>
            <a:r>
              <a:rPr lang="vi" err="1"/>
              <a:t>Dashboard</a:t>
            </a:r>
            <a:endParaRPr lang="vi"/>
          </a:p>
          <a:p>
            <a:pPr marL="457200" lvl="0" indent="0" algn="l" rtl="0">
              <a:lnSpc>
                <a:spcPct val="90000"/>
              </a:lnSpc>
              <a:spcBef>
                <a:spcPts val="0"/>
              </a:spcBef>
              <a:spcAft>
                <a:spcPts val="0"/>
              </a:spcAft>
              <a:buSzPts val="2800"/>
              <a:buNone/>
            </a:pPr>
            <a:endParaRPr/>
          </a:p>
          <a:p>
            <a:pPr marL="457200" lvl="0" indent="0" algn="l" rtl="0">
              <a:lnSpc>
                <a:spcPct val="90000"/>
              </a:lnSpc>
              <a:spcBef>
                <a:spcPts val="0"/>
              </a:spcBef>
              <a:spcAft>
                <a:spcPts val="0"/>
              </a:spcAft>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3"/>
          <p:cNvSpPr txBox="1">
            <a:spLocks noGrp="1"/>
          </p:cNvSpPr>
          <p:nvPr>
            <p:ph type="title"/>
          </p:nvPr>
        </p:nvSpPr>
        <p:spPr>
          <a:xfrm>
            <a:off x="3527170" y="2113888"/>
            <a:ext cx="5397600" cy="339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vi"/>
              <a:t>Introduction</a:t>
            </a:r>
            <a:endParaRPr/>
          </a:p>
          <a:p>
            <a:pPr marL="0" lvl="0" indent="0" algn="l" rtl="0">
              <a:lnSpc>
                <a:spcPct val="90000"/>
              </a:lnSpc>
              <a:spcBef>
                <a:spcPts val="0"/>
              </a:spcBef>
              <a:spcAft>
                <a:spcPts val="0"/>
              </a:spcAft>
              <a:buSzPts val="2800"/>
              <a:buNone/>
            </a:pPr>
            <a:endParaRPr/>
          </a:p>
        </p:txBody>
      </p:sp>
      <p:sp>
        <p:nvSpPr>
          <p:cNvPr id="104" name="Google Shape;104;p23"/>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vi"/>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4"/>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200"/>
              <a:buNone/>
            </a:pPr>
            <a:fld id="{00000000-1234-1234-1234-123412341234}" type="slidenum">
              <a:rPr lang="vi"/>
              <a:t>5</a:t>
            </a:fld>
            <a:endParaRPr/>
          </a:p>
        </p:txBody>
      </p:sp>
      <p:sp>
        <p:nvSpPr>
          <p:cNvPr id="110" name="Google Shape;110;p24"/>
          <p:cNvSpPr txBox="1">
            <a:spLocks noGrp="1"/>
          </p:cNvSpPr>
          <p:nvPr>
            <p:ph type="title"/>
          </p:nvPr>
        </p:nvSpPr>
        <p:spPr>
          <a:xfrm>
            <a:off x="235077" y="58960"/>
            <a:ext cx="8673900" cy="3390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vi"/>
              <a:t>Introduction (1)</a:t>
            </a:r>
            <a:endParaRPr/>
          </a:p>
        </p:txBody>
      </p:sp>
      <p:pic>
        <p:nvPicPr>
          <p:cNvPr id="111" name="Google Shape;111;p24" descr="No description available."/>
          <p:cNvPicPr preferRelativeResize="0"/>
          <p:nvPr/>
        </p:nvPicPr>
        <p:blipFill>
          <a:blip r:embed="rId3">
            <a:alphaModFix/>
          </a:blip>
          <a:stretch>
            <a:fillRect/>
          </a:stretch>
        </p:blipFill>
        <p:spPr>
          <a:xfrm>
            <a:off x="1326337" y="2403577"/>
            <a:ext cx="6267450" cy="2019300"/>
          </a:xfrm>
          <a:prstGeom prst="rect">
            <a:avLst/>
          </a:prstGeom>
          <a:noFill/>
          <a:ln>
            <a:noFill/>
          </a:ln>
        </p:spPr>
      </p:pic>
      <p:sp>
        <p:nvSpPr>
          <p:cNvPr id="3" name="TextBox 2">
            <a:extLst>
              <a:ext uri="{FF2B5EF4-FFF2-40B4-BE49-F238E27FC236}">
                <a16:creationId xmlns:a16="http://schemas.microsoft.com/office/drawing/2014/main" id="{DDAC7F7F-507C-1E7B-7946-6E8BD3F716B5}"/>
              </a:ext>
            </a:extLst>
          </p:cNvPr>
          <p:cNvSpPr txBox="1"/>
          <p:nvPr/>
        </p:nvSpPr>
        <p:spPr>
          <a:xfrm>
            <a:off x="482957" y="587598"/>
            <a:ext cx="7105917" cy="1668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t>Problem</a:t>
            </a:r>
            <a:r>
              <a:rPr lang="en-US"/>
              <a:t>: Keyword-Driven Sentiment Analysis for Fintech News</a:t>
            </a:r>
          </a:p>
          <a:p>
            <a:pPr>
              <a:lnSpc>
                <a:spcPct val="150000"/>
              </a:lnSpc>
            </a:pPr>
            <a:r>
              <a:rPr lang="en-US" b="1"/>
              <a:t>Requirements</a:t>
            </a:r>
            <a:r>
              <a:rPr lang="en-US"/>
              <a:t>:</a:t>
            </a:r>
          </a:p>
          <a:p>
            <a:pPr marL="285750" indent="-285750">
              <a:lnSpc>
                <a:spcPct val="150000"/>
              </a:lnSpc>
              <a:buChar char="•"/>
            </a:pPr>
            <a:r>
              <a:rPr lang="en-US"/>
              <a:t>Deploy a lambda architecture system</a:t>
            </a:r>
          </a:p>
          <a:p>
            <a:pPr marL="285750" indent="-285750">
              <a:lnSpc>
                <a:spcPct val="150000"/>
              </a:lnSpc>
              <a:buChar char="•"/>
            </a:pPr>
            <a:r>
              <a:rPr lang="en-US"/>
              <a:t>Applying advanced ML/AI model for solving the problem</a:t>
            </a:r>
          </a:p>
          <a:p>
            <a:pPr marL="285750" indent="-285750">
              <a:lnSpc>
                <a:spcPct val="150000"/>
              </a:lnSpc>
              <a:buChar char="•"/>
            </a:pPr>
            <a:r>
              <a:rPr lang="en-US"/>
              <a:t>Build a dashboard for visualizing result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6"/>
          <p:cNvSpPr txBox="1">
            <a:spLocks noGrp="1"/>
          </p:cNvSpPr>
          <p:nvPr>
            <p:ph type="body" idx="1"/>
          </p:nvPr>
        </p:nvSpPr>
        <p:spPr>
          <a:xfrm>
            <a:off x="3524251" y="758429"/>
            <a:ext cx="5384700" cy="4146900"/>
          </a:xfrm>
          <a:prstGeom prst="rect">
            <a:avLst/>
          </a:prstGeom>
        </p:spPr>
        <p:txBody>
          <a:bodyPr spcFirstLastPara="1" wrap="square" lIns="91425" tIns="45700" rIns="91425" bIns="45700" anchor="ctr" anchorCtr="0">
            <a:noAutofit/>
          </a:bodyPr>
          <a:lstStyle/>
          <a:p>
            <a:pPr marL="0" indent="0" algn="ctr">
              <a:buNone/>
            </a:pPr>
            <a:r>
              <a:rPr lang="en-US" b="1"/>
              <a:t>Data Pipeline</a:t>
            </a:r>
            <a:endParaRPr lang="en-US" b="1" err="1"/>
          </a:p>
        </p:txBody>
      </p:sp>
      <p:sp>
        <p:nvSpPr>
          <p:cNvPr id="131" name="Google Shape;131;p26"/>
          <p:cNvSpPr txBox="1">
            <a:spLocks noGrp="1"/>
          </p:cNvSpPr>
          <p:nvPr>
            <p:ph type="sldNum" idx="12"/>
          </p:nvPr>
        </p:nvSpPr>
        <p:spPr>
          <a:xfrm>
            <a:off x="6867383" y="4929095"/>
            <a:ext cx="2057400" cy="2739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vi"/>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txBox="1">
            <a:spLocks noGrp="1"/>
          </p:cNvSpPr>
          <p:nvPr>
            <p:ph type="title"/>
          </p:nvPr>
        </p:nvSpPr>
        <p:spPr>
          <a:xfrm>
            <a:off x="235077" y="58960"/>
            <a:ext cx="8673900" cy="339000"/>
          </a:xfrm>
          <a:prstGeom prst="rect">
            <a:avLst/>
          </a:prstGeom>
        </p:spPr>
        <p:txBody>
          <a:bodyPr spcFirstLastPara="1" wrap="square" lIns="91425" tIns="45700" rIns="91425" bIns="45700" anchor="t" anchorCtr="0">
            <a:noAutofit/>
          </a:bodyPr>
          <a:lstStyle/>
          <a:p>
            <a:r>
              <a:rPr lang="vi" err="1"/>
              <a:t>Data</a:t>
            </a:r>
            <a:r>
              <a:rPr lang="vi"/>
              <a:t> </a:t>
            </a:r>
            <a:r>
              <a:rPr lang="vi" err="1"/>
              <a:t>Piplines</a:t>
            </a:r>
            <a:endParaRPr lang="en-US" err="1"/>
          </a:p>
        </p:txBody>
      </p:sp>
      <p:pic>
        <p:nvPicPr>
          <p:cNvPr id="3" name="Google Shape;115;p24" descr="A logo with a colorful circle&#10;&#10;Description automatically generated">
            <a:extLst>
              <a:ext uri="{FF2B5EF4-FFF2-40B4-BE49-F238E27FC236}">
                <a16:creationId xmlns:a16="http://schemas.microsoft.com/office/drawing/2014/main" id="{2A05CCBC-80B4-0CE3-B2F0-65C372D99C36}"/>
              </a:ext>
            </a:extLst>
          </p:cNvPr>
          <p:cNvPicPr preferRelativeResize="0"/>
          <p:nvPr/>
        </p:nvPicPr>
        <p:blipFill>
          <a:blip r:embed="rId3">
            <a:alphaModFix/>
          </a:blip>
          <a:stretch>
            <a:fillRect/>
          </a:stretch>
        </p:blipFill>
        <p:spPr>
          <a:xfrm>
            <a:off x="7559155" y="2778433"/>
            <a:ext cx="303661" cy="377965"/>
          </a:xfrm>
          <a:prstGeom prst="rect">
            <a:avLst/>
          </a:prstGeom>
          <a:noFill/>
          <a:ln>
            <a:noFill/>
          </a:ln>
        </p:spPr>
      </p:pic>
      <p:pic>
        <p:nvPicPr>
          <p:cNvPr id="2" name="Picture 1" descr="A diagram of a company&#10;&#10;Description automatically generated">
            <a:extLst>
              <a:ext uri="{FF2B5EF4-FFF2-40B4-BE49-F238E27FC236}">
                <a16:creationId xmlns:a16="http://schemas.microsoft.com/office/drawing/2014/main" id="{FD881750-A870-5AD7-6F54-0DA8FC64423A}"/>
              </a:ext>
            </a:extLst>
          </p:cNvPr>
          <p:cNvPicPr>
            <a:picLocks noChangeAspect="1"/>
          </p:cNvPicPr>
          <p:nvPr/>
        </p:nvPicPr>
        <p:blipFill>
          <a:blip r:embed="rId4"/>
          <a:stretch>
            <a:fillRect/>
          </a:stretch>
        </p:blipFill>
        <p:spPr>
          <a:xfrm>
            <a:off x="0" y="808366"/>
            <a:ext cx="9144000" cy="35267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235077" y="58960"/>
            <a:ext cx="8673900" cy="339000"/>
          </a:xfrm>
          <a:prstGeom prst="rect">
            <a:avLst/>
          </a:prstGeom>
        </p:spPr>
        <p:txBody>
          <a:bodyPr spcFirstLastPara="1" wrap="square" lIns="91425" tIns="45700" rIns="91425" bIns="45700" anchor="t" anchorCtr="0">
            <a:noAutofit/>
          </a:bodyPr>
          <a:lstStyle/>
          <a:p>
            <a:r>
              <a:rPr lang="vi" err="1"/>
              <a:t>Data</a:t>
            </a:r>
            <a:r>
              <a:rPr lang="vi"/>
              <a:t> Pipline</a:t>
            </a:r>
            <a:endParaRPr lang="en-US" err="1"/>
          </a:p>
        </p:txBody>
      </p:sp>
      <p:pic>
        <p:nvPicPr>
          <p:cNvPr id="161" name="Google Shape;161;p28"/>
          <p:cNvPicPr preferRelativeResize="0"/>
          <p:nvPr/>
        </p:nvPicPr>
        <p:blipFill>
          <a:blip r:embed="rId3">
            <a:alphaModFix/>
          </a:blip>
          <a:stretch>
            <a:fillRect/>
          </a:stretch>
        </p:blipFill>
        <p:spPr>
          <a:xfrm>
            <a:off x="954775" y="1567175"/>
            <a:ext cx="3543300" cy="2371725"/>
          </a:xfrm>
          <a:prstGeom prst="rect">
            <a:avLst/>
          </a:prstGeom>
          <a:noFill/>
          <a:ln>
            <a:noFill/>
          </a:ln>
        </p:spPr>
      </p:pic>
      <p:pic>
        <p:nvPicPr>
          <p:cNvPr id="162" name="Google Shape;162;p28"/>
          <p:cNvPicPr preferRelativeResize="0"/>
          <p:nvPr/>
        </p:nvPicPr>
        <p:blipFill>
          <a:blip r:embed="rId4">
            <a:alphaModFix/>
          </a:blip>
          <a:stretch>
            <a:fillRect/>
          </a:stretch>
        </p:blipFill>
        <p:spPr>
          <a:xfrm>
            <a:off x="5537975" y="1513900"/>
            <a:ext cx="2056249" cy="884200"/>
          </a:xfrm>
          <a:prstGeom prst="rect">
            <a:avLst/>
          </a:prstGeom>
          <a:noFill/>
          <a:ln>
            <a:noFill/>
          </a:ln>
        </p:spPr>
      </p:pic>
      <p:pic>
        <p:nvPicPr>
          <p:cNvPr id="163" name="Google Shape;163;p28"/>
          <p:cNvPicPr preferRelativeResize="0"/>
          <p:nvPr/>
        </p:nvPicPr>
        <p:blipFill>
          <a:blip r:embed="rId5">
            <a:alphaModFix/>
          </a:blip>
          <a:stretch>
            <a:fillRect/>
          </a:stretch>
        </p:blipFill>
        <p:spPr>
          <a:xfrm>
            <a:off x="6013125" y="2609550"/>
            <a:ext cx="1105948" cy="1132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xfrm>
            <a:off x="235077" y="58960"/>
            <a:ext cx="8673900" cy="339000"/>
          </a:xfrm>
          <a:prstGeom prst="rect">
            <a:avLst/>
          </a:prstGeom>
        </p:spPr>
        <p:txBody>
          <a:bodyPr spcFirstLastPara="1" wrap="square" lIns="91425" tIns="45700" rIns="91425" bIns="45700" anchor="t" anchorCtr="0">
            <a:noAutofit/>
          </a:bodyPr>
          <a:lstStyle/>
          <a:p>
            <a:r>
              <a:rPr lang="vi" err="1"/>
              <a:t>Data</a:t>
            </a:r>
            <a:r>
              <a:rPr lang="vi"/>
              <a:t> Pipline</a:t>
            </a:r>
            <a:endParaRPr lang="en-US" err="1"/>
          </a:p>
        </p:txBody>
      </p:sp>
      <p:pic>
        <p:nvPicPr>
          <p:cNvPr id="2" name="Picture 1" descr="A screenshot of a post&#10;&#10;Description automatically generated">
            <a:extLst>
              <a:ext uri="{FF2B5EF4-FFF2-40B4-BE49-F238E27FC236}">
                <a16:creationId xmlns:a16="http://schemas.microsoft.com/office/drawing/2014/main" id="{EDD27C6D-B8E4-B0DE-C1E8-D76343531594}"/>
              </a:ext>
            </a:extLst>
          </p:cNvPr>
          <p:cNvPicPr>
            <a:picLocks noChangeAspect="1"/>
          </p:cNvPicPr>
          <p:nvPr/>
        </p:nvPicPr>
        <p:blipFill>
          <a:blip r:embed="rId3"/>
          <a:stretch>
            <a:fillRect/>
          </a:stretch>
        </p:blipFill>
        <p:spPr>
          <a:xfrm>
            <a:off x="5530812" y="0"/>
            <a:ext cx="2571750" cy="5143500"/>
          </a:xfrm>
          <a:prstGeom prst="rect">
            <a:avLst/>
          </a:prstGeom>
        </p:spPr>
      </p:pic>
      <p:pic>
        <p:nvPicPr>
          <p:cNvPr id="4" name="Picture 3" descr="A screenshot of a computer code&#10;&#10;Description automatically generated">
            <a:extLst>
              <a:ext uri="{FF2B5EF4-FFF2-40B4-BE49-F238E27FC236}">
                <a16:creationId xmlns:a16="http://schemas.microsoft.com/office/drawing/2014/main" id="{2F308926-B472-CB61-2979-E830B816F31D}"/>
              </a:ext>
            </a:extLst>
          </p:cNvPr>
          <p:cNvPicPr>
            <a:picLocks noChangeAspect="1"/>
          </p:cNvPicPr>
          <p:nvPr/>
        </p:nvPicPr>
        <p:blipFill>
          <a:blip r:embed="rId4"/>
          <a:stretch>
            <a:fillRect/>
          </a:stretch>
        </p:blipFill>
        <p:spPr>
          <a:xfrm>
            <a:off x="1036158" y="537072"/>
            <a:ext cx="4055816" cy="4337893"/>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25</Notes>
  <HiddenSlides>3</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Simple Light</vt:lpstr>
      <vt:lpstr>PowerPoint Presentation</vt:lpstr>
      <vt:lpstr>PowerPoint Presentation</vt:lpstr>
      <vt:lpstr>Contents</vt:lpstr>
      <vt:lpstr>Introduction </vt:lpstr>
      <vt:lpstr>Introduction (1)</vt:lpstr>
      <vt:lpstr>PowerPoint Presentation</vt:lpstr>
      <vt:lpstr>Data Piplines</vt:lpstr>
      <vt:lpstr>Data Pipline</vt:lpstr>
      <vt:lpstr>Data Pipline</vt:lpstr>
      <vt:lpstr>Data Pipline</vt:lpstr>
      <vt:lpstr>Data Piplines</vt:lpstr>
      <vt:lpstr>PowerPoint Presentation</vt:lpstr>
      <vt:lpstr>Motivation</vt:lpstr>
      <vt:lpstr>Keyword extraction (1)</vt:lpstr>
      <vt:lpstr>Keyword extraction (2)</vt:lpstr>
      <vt:lpstr>Keyword extraction (3)</vt:lpstr>
      <vt:lpstr>Sentiment analysis</vt:lpstr>
      <vt:lpstr>Overall process</vt:lpstr>
      <vt:lpstr>PowerPoint Presentation</vt:lpstr>
      <vt:lpstr>Visualization</vt:lpstr>
      <vt:lpstr>Visualization </vt:lpstr>
      <vt:lpstr>Dashboard </vt:lpstr>
      <vt:lpstr>Dashboard  </vt:lpstr>
      <vt:lpstr>Visualization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7</cp:revision>
  <dcterms:modified xsi:type="dcterms:W3CDTF">2024-07-27T02:21:24Z</dcterms:modified>
</cp:coreProperties>
</file>